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80" r:id="rId3"/>
    <p:sldId id="281" r:id="rId4"/>
    <p:sldId id="274" r:id="rId5"/>
    <p:sldId id="277" r:id="rId6"/>
    <p:sldId id="278" r:id="rId7"/>
    <p:sldId id="279" r:id="rId8"/>
    <p:sldId id="273" r:id="rId9"/>
    <p:sldId id="282" r:id="rId10"/>
    <p:sldId id="283" r:id="rId11"/>
    <p:sldId id="267" r:id="rId12"/>
    <p:sldId id="265" r:id="rId13"/>
    <p:sldId id="266" r:id="rId14"/>
    <p:sldId id="264" r:id="rId15"/>
    <p:sldId id="284" r:id="rId16"/>
    <p:sldId id="285" r:id="rId17"/>
    <p:sldId id="286" r:id="rId18"/>
    <p:sldId id="287" r:id="rId19"/>
    <p:sldId id="288" r:id="rId20"/>
    <p:sldId id="275" r:id="rId21"/>
    <p:sldId id="272" r:id="rId22"/>
    <p:sldId id="256" r:id="rId23"/>
    <p:sldId id="257" r:id="rId24"/>
    <p:sldId id="258" r:id="rId25"/>
    <p:sldId id="260" r:id="rId26"/>
    <p:sldId id="259" r:id="rId27"/>
    <p:sldId id="26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1" d="100"/>
          <a:sy n="101" d="100"/>
        </p:scale>
        <p:origin x="87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80FF-6F29-4655-99CA-F913F3F003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A78632-0B34-49F7-AEE2-0E9C4943F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B1CD63-3026-47C8-B69B-7829A4AD562B}"/>
              </a:ext>
            </a:extLst>
          </p:cNvPr>
          <p:cNvSpPr>
            <a:spLocks noGrp="1"/>
          </p:cNvSpPr>
          <p:nvPr>
            <p:ph type="dt" sz="half" idx="10"/>
          </p:nvPr>
        </p:nvSpPr>
        <p:spPr/>
        <p:txBody>
          <a:bodyPr/>
          <a:lstStyle/>
          <a:p>
            <a:fld id="{4539F342-9FFE-48E4-B919-5A178BD96C3E}" type="datetimeFigureOut">
              <a:rPr lang="en-US" smtClean="0"/>
              <a:t>8/22/2024</a:t>
            </a:fld>
            <a:endParaRPr lang="en-US"/>
          </a:p>
        </p:txBody>
      </p:sp>
      <p:sp>
        <p:nvSpPr>
          <p:cNvPr id="5" name="Footer Placeholder 4">
            <a:extLst>
              <a:ext uri="{FF2B5EF4-FFF2-40B4-BE49-F238E27FC236}">
                <a16:creationId xmlns:a16="http://schemas.microsoft.com/office/drawing/2014/main" id="{13626D5F-75CB-4A38-B94A-7C7ADE5E8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50EB5-0753-43EB-80D0-900A9D68091F}"/>
              </a:ext>
            </a:extLst>
          </p:cNvPr>
          <p:cNvSpPr>
            <a:spLocks noGrp="1"/>
          </p:cNvSpPr>
          <p:nvPr>
            <p:ph type="sldNum" sz="quarter" idx="12"/>
          </p:nvPr>
        </p:nvSpPr>
        <p:spPr/>
        <p:txBody>
          <a:bodyPr/>
          <a:lstStyle/>
          <a:p>
            <a:fld id="{86CF7B2D-4DE0-4D74-B529-773B2CF0F1FE}" type="slidenum">
              <a:rPr lang="en-US" smtClean="0"/>
              <a:t>‹#›</a:t>
            </a:fld>
            <a:endParaRPr lang="en-US"/>
          </a:p>
        </p:txBody>
      </p:sp>
    </p:spTree>
    <p:extLst>
      <p:ext uri="{BB962C8B-B14F-4D97-AF65-F5344CB8AC3E}">
        <p14:creationId xmlns:p14="http://schemas.microsoft.com/office/powerpoint/2010/main" val="144558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DAC0C-D4F4-4817-8CA9-1BCA313242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A61DDA-EF24-46B5-A051-CA9C3ADF47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06C14E-3071-4A1E-B12B-8ACDC53657B5}"/>
              </a:ext>
            </a:extLst>
          </p:cNvPr>
          <p:cNvSpPr>
            <a:spLocks noGrp="1"/>
          </p:cNvSpPr>
          <p:nvPr>
            <p:ph type="dt" sz="half" idx="10"/>
          </p:nvPr>
        </p:nvSpPr>
        <p:spPr/>
        <p:txBody>
          <a:bodyPr/>
          <a:lstStyle/>
          <a:p>
            <a:fld id="{4539F342-9FFE-48E4-B919-5A178BD96C3E}" type="datetimeFigureOut">
              <a:rPr lang="en-US" smtClean="0"/>
              <a:t>8/22/2024</a:t>
            </a:fld>
            <a:endParaRPr lang="en-US"/>
          </a:p>
        </p:txBody>
      </p:sp>
      <p:sp>
        <p:nvSpPr>
          <p:cNvPr id="5" name="Footer Placeholder 4">
            <a:extLst>
              <a:ext uri="{FF2B5EF4-FFF2-40B4-BE49-F238E27FC236}">
                <a16:creationId xmlns:a16="http://schemas.microsoft.com/office/drawing/2014/main" id="{F184E754-ED7B-47D4-A7C0-0585536FF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04FDC-A5D6-4039-B3E4-FA6499C3E997}"/>
              </a:ext>
            </a:extLst>
          </p:cNvPr>
          <p:cNvSpPr>
            <a:spLocks noGrp="1"/>
          </p:cNvSpPr>
          <p:nvPr>
            <p:ph type="sldNum" sz="quarter" idx="12"/>
          </p:nvPr>
        </p:nvSpPr>
        <p:spPr/>
        <p:txBody>
          <a:bodyPr/>
          <a:lstStyle/>
          <a:p>
            <a:fld id="{86CF7B2D-4DE0-4D74-B529-773B2CF0F1FE}" type="slidenum">
              <a:rPr lang="en-US" smtClean="0"/>
              <a:t>‹#›</a:t>
            </a:fld>
            <a:endParaRPr lang="en-US"/>
          </a:p>
        </p:txBody>
      </p:sp>
    </p:spTree>
    <p:extLst>
      <p:ext uri="{BB962C8B-B14F-4D97-AF65-F5344CB8AC3E}">
        <p14:creationId xmlns:p14="http://schemas.microsoft.com/office/powerpoint/2010/main" val="3013810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7894E1-9426-45B4-BC90-9AC1752AEB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E8A98F-0E56-43D2-AA29-C36FD42763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2DB98-C8F0-42C0-B5F6-5A657A420E4A}"/>
              </a:ext>
            </a:extLst>
          </p:cNvPr>
          <p:cNvSpPr>
            <a:spLocks noGrp="1"/>
          </p:cNvSpPr>
          <p:nvPr>
            <p:ph type="dt" sz="half" idx="10"/>
          </p:nvPr>
        </p:nvSpPr>
        <p:spPr/>
        <p:txBody>
          <a:bodyPr/>
          <a:lstStyle/>
          <a:p>
            <a:fld id="{4539F342-9FFE-48E4-B919-5A178BD96C3E}" type="datetimeFigureOut">
              <a:rPr lang="en-US" smtClean="0"/>
              <a:t>8/22/2024</a:t>
            </a:fld>
            <a:endParaRPr lang="en-US"/>
          </a:p>
        </p:txBody>
      </p:sp>
      <p:sp>
        <p:nvSpPr>
          <p:cNvPr id="5" name="Footer Placeholder 4">
            <a:extLst>
              <a:ext uri="{FF2B5EF4-FFF2-40B4-BE49-F238E27FC236}">
                <a16:creationId xmlns:a16="http://schemas.microsoft.com/office/drawing/2014/main" id="{3F23AEE3-049B-4EFA-9BC2-E27691018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3FDEE-81FA-4101-BBC4-383311849667}"/>
              </a:ext>
            </a:extLst>
          </p:cNvPr>
          <p:cNvSpPr>
            <a:spLocks noGrp="1"/>
          </p:cNvSpPr>
          <p:nvPr>
            <p:ph type="sldNum" sz="quarter" idx="12"/>
          </p:nvPr>
        </p:nvSpPr>
        <p:spPr/>
        <p:txBody>
          <a:bodyPr/>
          <a:lstStyle/>
          <a:p>
            <a:fld id="{86CF7B2D-4DE0-4D74-B529-773B2CF0F1FE}" type="slidenum">
              <a:rPr lang="en-US" smtClean="0"/>
              <a:t>‹#›</a:t>
            </a:fld>
            <a:endParaRPr lang="en-US"/>
          </a:p>
        </p:txBody>
      </p:sp>
    </p:spTree>
    <p:extLst>
      <p:ext uri="{BB962C8B-B14F-4D97-AF65-F5344CB8AC3E}">
        <p14:creationId xmlns:p14="http://schemas.microsoft.com/office/powerpoint/2010/main" val="19414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5907F-CFB7-4070-9050-340B76648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FFDC01-00AC-47D4-BA80-543AEAB21E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B6ADB-A6FD-4D3A-B276-FC2214E64CD7}"/>
              </a:ext>
            </a:extLst>
          </p:cNvPr>
          <p:cNvSpPr>
            <a:spLocks noGrp="1"/>
          </p:cNvSpPr>
          <p:nvPr>
            <p:ph type="dt" sz="half" idx="10"/>
          </p:nvPr>
        </p:nvSpPr>
        <p:spPr/>
        <p:txBody>
          <a:bodyPr/>
          <a:lstStyle/>
          <a:p>
            <a:fld id="{4539F342-9FFE-48E4-B919-5A178BD96C3E}" type="datetimeFigureOut">
              <a:rPr lang="en-US" smtClean="0"/>
              <a:t>8/22/2024</a:t>
            </a:fld>
            <a:endParaRPr lang="en-US"/>
          </a:p>
        </p:txBody>
      </p:sp>
      <p:sp>
        <p:nvSpPr>
          <p:cNvPr id="5" name="Footer Placeholder 4">
            <a:extLst>
              <a:ext uri="{FF2B5EF4-FFF2-40B4-BE49-F238E27FC236}">
                <a16:creationId xmlns:a16="http://schemas.microsoft.com/office/drawing/2014/main" id="{1ED522A3-4E06-4E45-8B05-674EEC0CD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122AF-9D34-4E43-8C27-EC77756FBC12}"/>
              </a:ext>
            </a:extLst>
          </p:cNvPr>
          <p:cNvSpPr>
            <a:spLocks noGrp="1"/>
          </p:cNvSpPr>
          <p:nvPr>
            <p:ph type="sldNum" sz="quarter" idx="12"/>
          </p:nvPr>
        </p:nvSpPr>
        <p:spPr/>
        <p:txBody>
          <a:bodyPr/>
          <a:lstStyle/>
          <a:p>
            <a:fld id="{86CF7B2D-4DE0-4D74-B529-773B2CF0F1FE}" type="slidenum">
              <a:rPr lang="en-US" smtClean="0"/>
              <a:t>‹#›</a:t>
            </a:fld>
            <a:endParaRPr lang="en-US"/>
          </a:p>
        </p:txBody>
      </p:sp>
    </p:spTree>
    <p:extLst>
      <p:ext uri="{BB962C8B-B14F-4D97-AF65-F5344CB8AC3E}">
        <p14:creationId xmlns:p14="http://schemas.microsoft.com/office/powerpoint/2010/main" val="709445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FFA32-3F21-4672-B7A4-AA339ABFF1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3A32F-E4EC-4D79-80BF-3E689399C9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8EF61B-CACA-41F5-BA7B-463249931C43}"/>
              </a:ext>
            </a:extLst>
          </p:cNvPr>
          <p:cNvSpPr>
            <a:spLocks noGrp="1"/>
          </p:cNvSpPr>
          <p:nvPr>
            <p:ph type="dt" sz="half" idx="10"/>
          </p:nvPr>
        </p:nvSpPr>
        <p:spPr/>
        <p:txBody>
          <a:bodyPr/>
          <a:lstStyle/>
          <a:p>
            <a:fld id="{4539F342-9FFE-48E4-B919-5A178BD96C3E}" type="datetimeFigureOut">
              <a:rPr lang="en-US" smtClean="0"/>
              <a:t>8/22/2024</a:t>
            </a:fld>
            <a:endParaRPr lang="en-US"/>
          </a:p>
        </p:txBody>
      </p:sp>
      <p:sp>
        <p:nvSpPr>
          <p:cNvPr id="5" name="Footer Placeholder 4">
            <a:extLst>
              <a:ext uri="{FF2B5EF4-FFF2-40B4-BE49-F238E27FC236}">
                <a16:creationId xmlns:a16="http://schemas.microsoft.com/office/drawing/2014/main" id="{73618E9B-8611-4E4A-AF00-0579C4CAC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BC822-1A07-469A-A838-66AFFA2A723C}"/>
              </a:ext>
            </a:extLst>
          </p:cNvPr>
          <p:cNvSpPr>
            <a:spLocks noGrp="1"/>
          </p:cNvSpPr>
          <p:nvPr>
            <p:ph type="sldNum" sz="quarter" idx="12"/>
          </p:nvPr>
        </p:nvSpPr>
        <p:spPr/>
        <p:txBody>
          <a:bodyPr/>
          <a:lstStyle/>
          <a:p>
            <a:fld id="{86CF7B2D-4DE0-4D74-B529-773B2CF0F1FE}" type="slidenum">
              <a:rPr lang="en-US" smtClean="0"/>
              <a:t>‹#›</a:t>
            </a:fld>
            <a:endParaRPr lang="en-US"/>
          </a:p>
        </p:txBody>
      </p:sp>
    </p:spTree>
    <p:extLst>
      <p:ext uri="{BB962C8B-B14F-4D97-AF65-F5344CB8AC3E}">
        <p14:creationId xmlns:p14="http://schemas.microsoft.com/office/powerpoint/2010/main" val="10048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38A5-52E3-4F78-8350-366241E23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9887FE-A9A6-4B12-8BCE-AC90BC402D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032B55-6737-4E7C-886E-7AC73C0C7D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74E2C8-C13D-48BC-B352-061B9DDB6003}"/>
              </a:ext>
            </a:extLst>
          </p:cNvPr>
          <p:cNvSpPr>
            <a:spLocks noGrp="1"/>
          </p:cNvSpPr>
          <p:nvPr>
            <p:ph type="dt" sz="half" idx="10"/>
          </p:nvPr>
        </p:nvSpPr>
        <p:spPr/>
        <p:txBody>
          <a:bodyPr/>
          <a:lstStyle/>
          <a:p>
            <a:fld id="{4539F342-9FFE-48E4-B919-5A178BD96C3E}" type="datetimeFigureOut">
              <a:rPr lang="en-US" smtClean="0"/>
              <a:t>8/22/2024</a:t>
            </a:fld>
            <a:endParaRPr lang="en-US"/>
          </a:p>
        </p:txBody>
      </p:sp>
      <p:sp>
        <p:nvSpPr>
          <p:cNvPr id="6" name="Footer Placeholder 5">
            <a:extLst>
              <a:ext uri="{FF2B5EF4-FFF2-40B4-BE49-F238E27FC236}">
                <a16:creationId xmlns:a16="http://schemas.microsoft.com/office/drawing/2014/main" id="{CD2CB90A-E0F8-4FAF-8BE1-57E19FD0F7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8E70F6-565E-4273-B2E5-D98980146B1F}"/>
              </a:ext>
            </a:extLst>
          </p:cNvPr>
          <p:cNvSpPr>
            <a:spLocks noGrp="1"/>
          </p:cNvSpPr>
          <p:nvPr>
            <p:ph type="sldNum" sz="quarter" idx="12"/>
          </p:nvPr>
        </p:nvSpPr>
        <p:spPr/>
        <p:txBody>
          <a:bodyPr/>
          <a:lstStyle/>
          <a:p>
            <a:fld id="{86CF7B2D-4DE0-4D74-B529-773B2CF0F1FE}" type="slidenum">
              <a:rPr lang="en-US" smtClean="0"/>
              <a:t>‹#›</a:t>
            </a:fld>
            <a:endParaRPr lang="en-US"/>
          </a:p>
        </p:txBody>
      </p:sp>
    </p:spTree>
    <p:extLst>
      <p:ext uri="{BB962C8B-B14F-4D97-AF65-F5344CB8AC3E}">
        <p14:creationId xmlns:p14="http://schemas.microsoft.com/office/powerpoint/2010/main" val="181487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B810-72DE-4551-BA52-61FCA488D1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8A604A-D206-4491-88A3-C9E595E2DF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1477B3-38E8-4C7E-92BE-16E64BEB26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632AF7-C8AC-4317-B5D3-89A4BF0E73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E8784-124F-4FB4-9B01-A0125961B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952A24-EA07-4905-B36F-A5FFD357D68B}"/>
              </a:ext>
            </a:extLst>
          </p:cNvPr>
          <p:cNvSpPr>
            <a:spLocks noGrp="1"/>
          </p:cNvSpPr>
          <p:nvPr>
            <p:ph type="dt" sz="half" idx="10"/>
          </p:nvPr>
        </p:nvSpPr>
        <p:spPr/>
        <p:txBody>
          <a:bodyPr/>
          <a:lstStyle/>
          <a:p>
            <a:fld id="{4539F342-9FFE-48E4-B919-5A178BD96C3E}" type="datetimeFigureOut">
              <a:rPr lang="en-US" smtClean="0"/>
              <a:t>8/22/2024</a:t>
            </a:fld>
            <a:endParaRPr lang="en-US"/>
          </a:p>
        </p:txBody>
      </p:sp>
      <p:sp>
        <p:nvSpPr>
          <p:cNvPr id="8" name="Footer Placeholder 7">
            <a:extLst>
              <a:ext uri="{FF2B5EF4-FFF2-40B4-BE49-F238E27FC236}">
                <a16:creationId xmlns:a16="http://schemas.microsoft.com/office/drawing/2014/main" id="{DEB56B46-F93B-4BFD-8691-6C4104D6FE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47AE40-6DCE-42F2-80BE-15723C1E15ED}"/>
              </a:ext>
            </a:extLst>
          </p:cNvPr>
          <p:cNvSpPr>
            <a:spLocks noGrp="1"/>
          </p:cNvSpPr>
          <p:nvPr>
            <p:ph type="sldNum" sz="quarter" idx="12"/>
          </p:nvPr>
        </p:nvSpPr>
        <p:spPr/>
        <p:txBody>
          <a:bodyPr/>
          <a:lstStyle/>
          <a:p>
            <a:fld id="{86CF7B2D-4DE0-4D74-B529-773B2CF0F1FE}" type="slidenum">
              <a:rPr lang="en-US" smtClean="0"/>
              <a:t>‹#›</a:t>
            </a:fld>
            <a:endParaRPr lang="en-US"/>
          </a:p>
        </p:txBody>
      </p:sp>
    </p:spTree>
    <p:extLst>
      <p:ext uri="{BB962C8B-B14F-4D97-AF65-F5344CB8AC3E}">
        <p14:creationId xmlns:p14="http://schemas.microsoft.com/office/powerpoint/2010/main" val="125137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882E-F845-494D-9A5B-4F4F8F944A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059BBA-2041-4B5A-B689-C2D7E58B4774}"/>
              </a:ext>
            </a:extLst>
          </p:cNvPr>
          <p:cNvSpPr>
            <a:spLocks noGrp="1"/>
          </p:cNvSpPr>
          <p:nvPr>
            <p:ph type="dt" sz="half" idx="10"/>
          </p:nvPr>
        </p:nvSpPr>
        <p:spPr/>
        <p:txBody>
          <a:bodyPr/>
          <a:lstStyle/>
          <a:p>
            <a:fld id="{4539F342-9FFE-48E4-B919-5A178BD96C3E}" type="datetimeFigureOut">
              <a:rPr lang="en-US" smtClean="0"/>
              <a:t>8/22/2024</a:t>
            </a:fld>
            <a:endParaRPr lang="en-US"/>
          </a:p>
        </p:txBody>
      </p:sp>
      <p:sp>
        <p:nvSpPr>
          <p:cNvPr id="4" name="Footer Placeholder 3">
            <a:extLst>
              <a:ext uri="{FF2B5EF4-FFF2-40B4-BE49-F238E27FC236}">
                <a16:creationId xmlns:a16="http://schemas.microsoft.com/office/drawing/2014/main" id="{A35458CD-DFF9-4E05-B2AB-3FC0ABC899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F4E3C6-BE36-45F6-B401-0C809C85541C}"/>
              </a:ext>
            </a:extLst>
          </p:cNvPr>
          <p:cNvSpPr>
            <a:spLocks noGrp="1"/>
          </p:cNvSpPr>
          <p:nvPr>
            <p:ph type="sldNum" sz="quarter" idx="12"/>
          </p:nvPr>
        </p:nvSpPr>
        <p:spPr/>
        <p:txBody>
          <a:bodyPr/>
          <a:lstStyle/>
          <a:p>
            <a:fld id="{86CF7B2D-4DE0-4D74-B529-773B2CF0F1FE}" type="slidenum">
              <a:rPr lang="en-US" smtClean="0"/>
              <a:t>‹#›</a:t>
            </a:fld>
            <a:endParaRPr lang="en-US"/>
          </a:p>
        </p:txBody>
      </p:sp>
    </p:spTree>
    <p:extLst>
      <p:ext uri="{BB962C8B-B14F-4D97-AF65-F5344CB8AC3E}">
        <p14:creationId xmlns:p14="http://schemas.microsoft.com/office/powerpoint/2010/main" val="747647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A72BA-8149-4932-9128-72B1E913E84F}"/>
              </a:ext>
            </a:extLst>
          </p:cNvPr>
          <p:cNvSpPr>
            <a:spLocks noGrp="1"/>
          </p:cNvSpPr>
          <p:nvPr>
            <p:ph type="dt" sz="half" idx="10"/>
          </p:nvPr>
        </p:nvSpPr>
        <p:spPr/>
        <p:txBody>
          <a:bodyPr/>
          <a:lstStyle/>
          <a:p>
            <a:fld id="{4539F342-9FFE-48E4-B919-5A178BD96C3E}" type="datetimeFigureOut">
              <a:rPr lang="en-US" smtClean="0"/>
              <a:t>8/22/2024</a:t>
            </a:fld>
            <a:endParaRPr lang="en-US"/>
          </a:p>
        </p:txBody>
      </p:sp>
      <p:sp>
        <p:nvSpPr>
          <p:cNvPr id="3" name="Footer Placeholder 2">
            <a:extLst>
              <a:ext uri="{FF2B5EF4-FFF2-40B4-BE49-F238E27FC236}">
                <a16:creationId xmlns:a16="http://schemas.microsoft.com/office/drawing/2014/main" id="{7AFE5302-7E42-4FDB-8A45-781A701437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D56B63-5171-4843-82FC-A19365420F6A}"/>
              </a:ext>
            </a:extLst>
          </p:cNvPr>
          <p:cNvSpPr>
            <a:spLocks noGrp="1"/>
          </p:cNvSpPr>
          <p:nvPr>
            <p:ph type="sldNum" sz="quarter" idx="12"/>
          </p:nvPr>
        </p:nvSpPr>
        <p:spPr/>
        <p:txBody>
          <a:bodyPr/>
          <a:lstStyle/>
          <a:p>
            <a:fld id="{86CF7B2D-4DE0-4D74-B529-773B2CF0F1FE}" type="slidenum">
              <a:rPr lang="en-US" smtClean="0"/>
              <a:t>‹#›</a:t>
            </a:fld>
            <a:endParaRPr lang="en-US"/>
          </a:p>
        </p:txBody>
      </p:sp>
    </p:spTree>
    <p:extLst>
      <p:ext uri="{BB962C8B-B14F-4D97-AF65-F5344CB8AC3E}">
        <p14:creationId xmlns:p14="http://schemas.microsoft.com/office/powerpoint/2010/main" val="3443188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4F1D-BD52-430F-8A3A-3C58C38F7D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52DBEC-C593-4B27-B897-0A886002A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BF9DAC-EA4D-448B-A6D6-200D0F91D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AE8DC1-7649-4B25-8B28-E40AAC292E30}"/>
              </a:ext>
            </a:extLst>
          </p:cNvPr>
          <p:cNvSpPr>
            <a:spLocks noGrp="1"/>
          </p:cNvSpPr>
          <p:nvPr>
            <p:ph type="dt" sz="half" idx="10"/>
          </p:nvPr>
        </p:nvSpPr>
        <p:spPr/>
        <p:txBody>
          <a:bodyPr/>
          <a:lstStyle/>
          <a:p>
            <a:fld id="{4539F342-9FFE-48E4-B919-5A178BD96C3E}" type="datetimeFigureOut">
              <a:rPr lang="en-US" smtClean="0"/>
              <a:t>8/22/2024</a:t>
            </a:fld>
            <a:endParaRPr lang="en-US"/>
          </a:p>
        </p:txBody>
      </p:sp>
      <p:sp>
        <p:nvSpPr>
          <p:cNvPr id="6" name="Footer Placeholder 5">
            <a:extLst>
              <a:ext uri="{FF2B5EF4-FFF2-40B4-BE49-F238E27FC236}">
                <a16:creationId xmlns:a16="http://schemas.microsoft.com/office/drawing/2014/main" id="{A4D30D05-0F3A-47BF-B2DA-149A59008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6DD6D-3AA1-4030-8E95-B8256C35E708}"/>
              </a:ext>
            </a:extLst>
          </p:cNvPr>
          <p:cNvSpPr>
            <a:spLocks noGrp="1"/>
          </p:cNvSpPr>
          <p:nvPr>
            <p:ph type="sldNum" sz="quarter" idx="12"/>
          </p:nvPr>
        </p:nvSpPr>
        <p:spPr/>
        <p:txBody>
          <a:bodyPr/>
          <a:lstStyle/>
          <a:p>
            <a:fld id="{86CF7B2D-4DE0-4D74-B529-773B2CF0F1FE}" type="slidenum">
              <a:rPr lang="en-US" smtClean="0"/>
              <a:t>‹#›</a:t>
            </a:fld>
            <a:endParaRPr lang="en-US"/>
          </a:p>
        </p:txBody>
      </p:sp>
    </p:spTree>
    <p:extLst>
      <p:ext uri="{BB962C8B-B14F-4D97-AF65-F5344CB8AC3E}">
        <p14:creationId xmlns:p14="http://schemas.microsoft.com/office/powerpoint/2010/main" val="310043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8F79F-2DEC-421B-BBC2-62463F11D3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1287EA-E255-41B6-B2D8-DDB2C11D1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F76B3C-94B8-493E-A74A-8B5EF83C91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C661ED-7B66-4A3B-8636-71C1D4F98C99}"/>
              </a:ext>
            </a:extLst>
          </p:cNvPr>
          <p:cNvSpPr>
            <a:spLocks noGrp="1"/>
          </p:cNvSpPr>
          <p:nvPr>
            <p:ph type="dt" sz="half" idx="10"/>
          </p:nvPr>
        </p:nvSpPr>
        <p:spPr/>
        <p:txBody>
          <a:bodyPr/>
          <a:lstStyle/>
          <a:p>
            <a:fld id="{4539F342-9FFE-48E4-B919-5A178BD96C3E}" type="datetimeFigureOut">
              <a:rPr lang="en-US" smtClean="0"/>
              <a:t>8/22/2024</a:t>
            </a:fld>
            <a:endParaRPr lang="en-US"/>
          </a:p>
        </p:txBody>
      </p:sp>
      <p:sp>
        <p:nvSpPr>
          <p:cNvPr id="6" name="Footer Placeholder 5">
            <a:extLst>
              <a:ext uri="{FF2B5EF4-FFF2-40B4-BE49-F238E27FC236}">
                <a16:creationId xmlns:a16="http://schemas.microsoft.com/office/drawing/2014/main" id="{19880FD0-A723-4D87-B860-443FCB1FF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E1D74-B51C-4155-B607-921DCC88C3BA}"/>
              </a:ext>
            </a:extLst>
          </p:cNvPr>
          <p:cNvSpPr>
            <a:spLocks noGrp="1"/>
          </p:cNvSpPr>
          <p:nvPr>
            <p:ph type="sldNum" sz="quarter" idx="12"/>
          </p:nvPr>
        </p:nvSpPr>
        <p:spPr/>
        <p:txBody>
          <a:bodyPr/>
          <a:lstStyle/>
          <a:p>
            <a:fld id="{86CF7B2D-4DE0-4D74-B529-773B2CF0F1FE}" type="slidenum">
              <a:rPr lang="en-US" smtClean="0"/>
              <a:t>‹#›</a:t>
            </a:fld>
            <a:endParaRPr lang="en-US"/>
          </a:p>
        </p:txBody>
      </p:sp>
    </p:spTree>
    <p:extLst>
      <p:ext uri="{BB962C8B-B14F-4D97-AF65-F5344CB8AC3E}">
        <p14:creationId xmlns:p14="http://schemas.microsoft.com/office/powerpoint/2010/main" val="240411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330DC4-3D81-40FB-A75C-C69E90FFF0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81EC0C-719E-40A7-827B-91C34B51AE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7BDC8-A2CC-40FA-97A7-E6E73961D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39F342-9FFE-48E4-B919-5A178BD96C3E}" type="datetimeFigureOut">
              <a:rPr lang="en-US" smtClean="0"/>
              <a:t>8/22/2024</a:t>
            </a:fld>
            <a:endParaRPr lang="en-US"/>
          </a:p>
        </p:txBody>
      </p:sp>
      <p:sp>
        <p:nvSpPr>
          <p:cNvPr id="5" name="Footer Placeholder 4">
            <a:extLst>
              <a:ext uri="{FF2B5EF4-FFF2-40B4-BE49-F238E27FC236}">
                <a16:creationId xmlns:a16="http://schemas.microsoft.com/office/drawing/2014/main" id="{8B839EBB-82E5-42F8-A219-A0645C7C9F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24614-07B4-4606-AB79-26AAFC3E23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F7B2D-4DE0-4D74-B529-773B2CF0F1FE}" type="slidenum">
              <a:rPr lang="en-US" smtClean="0"/>
              <a:t>‹#›</a:t>
            </a:fld>
            <a:endParaRPr lang="en-US"/>
          </a:p>
        </p:txBody>
      </p:sp>
    </p:spTree>
    <p:extLst>
      <p:ext uri="{BB962C8B-B14F-4D97-AF65-F5344CB8AC3E}">
        <p14:creationId xmlns:p14="http://schemas.microsoft.com/office/powerpoint/2010/main" val="3071651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JPG"/><Relationship Id="rId7" Type="http://schemas.openxmlformats.org/officeDocument/2006/relationships/image" Target="NULL"/><Relationship Id="rId12"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11.PNG"/><Relationship Id="rId5" Type="http://schemas.openxmlformats.org/officeDocument/2006/relationships/image" Target="NULL"/><Relationship Id="rId10" Type="http://schemas.openxmlformats.org/officeDocument/2006/relationships/image" Target="../media/image10.JPG"/><Relationship Id="rId4" Type="http://schemas.openxmlformats.org/officeDocument/2006/relationships/image" Target="NULL"/><Relationship Id="rId9"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54614045-D944-94EB-F696-3F39FF1ACC85}"/>
              </a:ext>
            </a:extLst>
          </p:cNvPr>
          <p:cNvCxnSpPr>
            <a:cxnSpLocks/>
            <a:endCxn id="38" idx="0"/>
          </p:cNvCxnSpPr>
          <p:nvPr/>
        </p:nvCxnSpPr>
        <p:spPr>
          <a:xfrm>
            <a:off x="2539310" y="6515735"/>
            <a:ext cx="1567542" cy="24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71B9BDF-8A3E-70E3-6008-F0D317616BFD}"/>
              </a:ext>
            </a:extLst>
          </p:cNvPr>
          <p:cNvCxnSpPr>
            <a:cxnSpLocks/>
          </p:cNvCxnSpPr>
          <p:nvPr/>
        </p:nvCxnSpPr>
        <p:spPr>
          <a:xfrm flipV="1">
            <a:off x="2556804" y="4889874"/>
            <a:ext cx="0" cy="1578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79B379B-141D-EF74-C119-7F49ACDA750A}"/>
              </a:ext>
            </a:extLst>
          </p:cNvPr>
          <p:cNvCxnSpPr>
            <a:cxnSpLocks/>
          </p:cNvCxnSpPr>
          <p:nvPr/>
        </p:nvCxnSpPr>
        <p:spPr>
          <a:xfrm>
            <a:off x="2529980" y="6515735"/>
            <a:ext cx="1464907" cy="0"/>
          </a:xfrm>
          <a:prstGeom prst="line">
            <a:avLst/>
          </a:prstGeom>
          <a:ln w="38100">
            <a:solidFill>
              <a:schemeClr val="accent4"/>
            </a:solidFill>
          </a:ln>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BD385BCD-1F79-5509-D304-C934B4104962}"/>
              </a:ext>
            </a:extLst>
          </p:cNvPr>
          <p:cNvCxnSpPr>
            <a:cxnSpLocks/>
          </p:cNvCxnSpPr>
          <p:nvPr/>
        </p:nvCxnSpPr>
        <p:spPr>
          <a:xfrm>
            <a:off x="2529980" y="5825269"/>
            <a:ext cx="146490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2DE5ACD-7D45-79E7-41A0-C0ECD8697B04}"/>
              </a:ext>
            </a:extLst>
          </p:cNvPr>
          <p:cNvCxnSpPr>
            <a:cxnSpLocks/>
          </p:cNvCxnSpPr>
          <p:nvPr/>
        </p:nvCxnSpPr>
        <p:spPr>
          <a:xfrm>
            <a:off x="2529980" y="5083486"/>
            <a:ext cx="146490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47CFE9A-FE84-C0BF-661B-69F387CEFC27}"/>
              </a:ext>
            </a:extLst>
          </p:cNvPr>
          <p:cNvCxnSpPr>
            <a:cxnSpLocks/>
            <a:endCxn id="39" idx="0"/>
          </p:cNvCxnSpPr>
          <p:nvPr/>
        </p:nvCxnSpPr>
        <p:spPr>
          <a:xfrm flipH="1" flipV="1">
            <a:off x="2536981" y="5005609"/>
            <a:ext cx="2329" cy="1510126"/>
          </a:xfrm>
          <a:prstGeom prst="line">
            <a:avLst/>
          </a:prstGeom>
          <a:ln w="38100">
            <a:solidFill>
              <a:schemeClr val="accent4"/>
            </a:solidFill>
          </a:ln>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FB3FB4A5-0C51-7EFF-BFAA-FE9C64C63611}"/>
              </a:ext>
            </a:extLst>
          </p:cNvPr>
          <p:cNvCxnSpPr>
            <a:cxnSpLocks/>
          </p:cNvCxnSpPr>
          <p:nvPr/>
        </p:nvCxnSpPr>
        <p:spPr>
          <a:xfrm flipV="1">
            <a:off x="3276428" y="5083486"/>
            <a:ext cx="0" cy="14322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3581D3-7BD9-3015-6804-EA452AF23A0F}"/>
              </a:ext>
            </a:extLst>
          </p:cNvPr>
          <p:cNvCxnSpPr>
            <a:cxnSpLocks/>
          </p:cNvCxnSpPr>
          <p:nvPr/>
        </p:nvCxnSpPr>
        <p:spPr>
          <a:xfrm flipV="1">
            <a:off x="3994887" y="5083486"/>
            <a:ext cx="0" cy="143224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143906-302E-0236-5E16-473406CC1BEB}"/>
                  </a:ext>
                </a:extLst>
              </p:cNvPr>
              <p:cNvSpPr txBox="1"/>
              <p:nvPr/>
            </p:nvSpPr>
            <p:spPr>
              <a:xfrm>
                <a:off x="1697226" y="5627703"/>
                <a:ext cx="447869"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i="1" smtClean="0">
                              <a:latin typeface="Cambria Math" panose="02040503050406030204" pitchFamily="18" charset="0"/>
                            </a:rPr>
                          </m:ctrlPr>
                        </m:sSubSupPr>
                        <m:e>
                          <m:r>
                            <a:rPr lang="it-IT" b="0" i="1" smtClean="0">
                              <a:latin typeface="Cambria Math" panose="02040503050406030204" pitchFamily="18" charset="0"/>
                            </a:rPr>
                            <m:t>𝑤</m:t>
                          </m:r>
                        </m:e>
                        <m:sub>
                          <m:r>
                            <a:rPr lang="it-IT" b="0" i="1" smtClean="0">
                              <a:latin typeface="Cambria Math" panose="02040503050406030204" pitchFamily="18" charset="0"/>
                            </a:rPr>
                            <m:t>𝑒</m:t>
                          </m:r>
                        </m:sub>
                        <m:sup>
                          <m:r>
                            <a:rPr lang="it-IT" b="0" i="1" smtClean="0">
                              <a:latin typeface="Cambria Math" panose="02040503050406030204" pitchFamily="18" charset="0"/>
                            </a:rPr>
                            <m:t>𝑙𝑛</m:t>
                          </m:r>
                        </m:sup>
                      </m:sSubSup>
                    </m:oMath>
                  </m:oMathPara>
                </a14:m>
                <a:endParaRPr lang="it-IT" i="1" dirty="0"/>
              </a:p>
            </p:txBody>
          </p:sp>
        </mc:Choice>
        <mc:Fallback xmlns="">
          <p:sp>
            <p:nvSpPr>
              <p:cNvPr id="34" name="TextBox 33">
                <a:extLst>
                  <a:ext uri="{FF2B5EF4-FFF2-40B4-BE49-F238E27FC236}">
                    <a16:creationId xmlns:a16="http://schemas.microsoft.com/office/drawing/2014/main" id="{62143906-302E-0236-5E16-473406CC1BEB}"/>
                  </a:ext>
                </a:extLst>
              </p:cNvPr>
              <p:cNvSpPr txBox="1">
                <a:spLocks noRot="1" noChangeAspect="1" noMove="1" noResize="1" noEditPoints="1" noAdjustHandles="1" noChangeArrowheads="1" noChangeShapeType="1" noTextEdit="1"/>
              </p:cNvSpPr>
              <p:nvPr/>
            </p:nvSpPr>
            <p:spPr>
              <a:xfrm>
                <a:off x="1697226" y="5627703"/>
                <a:ext cx="447869" cy="374270"/>
              </a:xfrm>
              <a:prstGeom prst="rect">
                <a:avLst/>
              </a:prstGeom>
              <a:blipFill>
                <a:blip r:embed="rId2"/>
                <a:stretch>
                  <a:fillRect r="-1216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9C104D3-D937-CC76-D19E-958101271B91}"/>
                  </a:ext>
                </a:extLst>
              </p:cNvPr>
              <p:cNvSpPr txBox="1"/>
              <p:nvPr/>
            </p:nvSpPr>
            <p:spPr>
              <a:xfrm>
                <a:off x="4610433" y="6483730"/>
                <a:ext cx="447869"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i="1" smtClean="0">
                              <a:latin typeface="Cambria Math" panose="02040503050406030204" pitchFamily="18" charset="0"/>
                            </a:rPr>
                          </m:ctrlPr>
                        </m:sSubSupPr>
                        <m:e>
                          <m:r>
                            <a:rPr lang="it-IT" b="0" i="1" smtClean="0">
                              <a:latin typeface="Cambria Math" panose="02040503050406030204" pitchFamily="18" charset="0"/>
                            </a:rPr>
                            <m:t>𝑤</m:t>
                          </m:r>
                        </m:e>
                        <m:sub>
                          <m:r>
                            <a:rPr lang="it-IT" b="0" i="1" smtClean="0">
                              <a:latin typeface="Cambria Math" panose="02040503050406030204" pitchFamily="18" charset="0"/>
                            </a:rPr>
                            <m:t>𝑒</m:t>
                          </m:r>
                        </m:sub>
                        <m:sup>
                          <m:r>
                            <a:rPr lang="it-IT" b="0" i="1" smtClean="0">
                              <a:latin typeface="Cambria Math" panose="02040503050406030204" pitchFamily="18" charset="0"/>
                            </a:rPr>
                            <m:t>𝑙𝑚</m:t>
                          </m:r>
                        </m:sup>
                      </m:sSubSup>
                    </m:oMath>
                  </m:oMathPara>
                </a14:m>
                <a:endParaRPr lang="it-IT" i="1" dirty="0"/>
              </a:p>
            </p:txBody>
          </p:sp>
        </mc:Choice>
        <mc:Fallback xmlns="">
          <p:sp>
            <p:nvSpPr>
              <p:cNvPr id="35" name="TextBox 34">
                <a:extLst>
                  <a:ext uri="{FF2B5EF4-FFF2-40B4-BE49-F238E27FC236}">
                    <a16:creationId xmlns:a16="http://schemas.microsoft.com/office/drawing/2014/main" id="{C9C104D3-D937-CC76-D19E-958101271B91}"/>
                  </a:ext>
                </a:extLst>
              </p:cNvPr>
              <p:cNvSpPr txBox="1">
                <a:spLocks noRot="1" noChangeAspect="1" noMove="1" noResize="1" noEditPoints="1" noAdjustHandles="1" noChangeArrowheads="1" noChangeShapeType="1" noTextEdit="1"/>
              </p:cNvSpPr>
              <p:nvPr/>
            </p:nvSpPr>
            <p:spPr>
              <a:xfrm>
                <a:off x="4610433" y="6483730"/>
                <a:ext cx="447869" cy="374270"/>
              </a:xfrm>
              <a:prstGeom prst="rect">
                <a:avLst/>
              </a:prstGeom>
              <a:blipFill>
                <a:blip r:embed="rId3"/>
                <a:stretch>
                  <a:fillRect r="-22973"/>
                </a:stretch>
              </a:blipFill>
            </p:spPr>
            <p:txBody>
              <a:bodyPr/>
              <a:lstStyle/>
              <a:p>
                <a:r>
                  <a:rPr lang="it-IT">
                    <a:noFill/>
                  </a:rPr>
                  <a:t> </a:t>
                </a:r>
              </a:p>
            </p:txBody>
          </p:sp>
        </mc:Fallback>
      </mc:AlternateContent>
      <p:sp>
        <p:nvSpPr>
          <p:cNvPr id="36" name="TextBox 35">
            <a:extLst>
              <a:ext uri="{FF2B5EF4-FFF2-40B4-BE49-F238E27FC236}">
                <a16:creationId xmlns:a16="http://schemas.microsoft.com/office/drawing/2014/main" id="{29C31C46-C444-74E0-1136-8DC8EAEC2A37}"/>
              </a:ext>
            </a:extLst>
          </p:cNvPr>
          <p:cNvSpPr txBox="1"/>
          <p:nvPr/>
        </p:nvSpPr>
        <p:spPr>
          <a:xfrm>
            <a:off x="3103813" y="6520533"/>
            <a:ext cx="513183" cy="307777"/>
          </a:xfrm>
          <a:prstGeom prst="rect">
            <a:avLst/>
          </a:prstGeom>
          <a:noFill/>
        </p:spPr>
        <p:txBody>
          <a:bodyPr wrap="square" rtlCol="0">
            <a:spAutoFit/>
          </a:bodyPr>
          <a:lstStyle/>
          <a:p>
            <a:r>
              <a:rPr lang="it-IT" sz="1400" dirty="0"/>
              <a:t>0.5</a:t>
            </a:r>
          </a:p>
        </p:txBody>
      </p:sp>
      <p:sp>
        <p:nvSpPr>
          <p:cNvPr id="37" name="TextBox 36">
            <a:extLst>
              <a:ext uri="{FF2B5EF4-FFF2-40B4-BE49-F238E27FC236}">
                <a16:creationId xmlns:a16="http://schemas.microsoft.com/office/drawing/2014/main" id="{19A5B1E1-600A-1532-E508-E54EC8F8D1D7}"/>
              </a:ext>
            </a:extLst>
          </p:cNvPr>
          <p:cNvSpPr txBox="1"/>
          <p:nvPr/>
        </p:nvSpPr>
        <p:spPr>
          <a:xfrm>
            <a:off x="2455337" y="6490209"/>
            <a:ext cx="205272" cy="307777"/>
          </a:xfrm>
          <a:prstGeom prst="rect">
            <a:avLst/>
          </a:prstGeom>
          <a:noFill/>
        </p:spPr>
        <p:txBody>
          <a:bodyPr wrap="square" rtlCol="0">
            <a:spAutoFit/>
          </a:bodyPr>
          <a:lstStyle/>
          <a:p>
            <a:r>
              <a:rPr lang="it-IT" sz="1400" dirty="0"/>
              <a:t>0</a:t>
            </a:r>
          </a:p>
        </p:txBody>
      </p:sp>
      <p:sp>
        <p:nvSpPr>
          <p:cNvPr id="38" name="TextBox 37">
            <a:extLst>
              <a:ext uri="{FF2B5EF4-FFF2-40B4-BE49-F238E27FC236}">
                <a16:creationId xmlns:a16="http://schemas.microsoft.com/office/drawing/2014/main" id="{9920C5C0-C37D-CA8A-FA0E-1ABF7A89EF48}"/>
              </a:ext>
            </a:extLst>
          </p:cNvPr>
          <p:cNvSpPr txBox="1"/>
          <p:nvPr/>
        </p:nvSpPr>
        <p:spPr>
          <a:xfrm>
            <a:off x="3850260" y="6540427"/>
            <a:ext cx="513183" cy="307777"/>
          </a:xfrm>
          <a:prstGeom prst="rect">
            <a:avLst/>
          </a:prstGeom>
          <a:noFill/>
        </p:spPr>
        <p:txBody>
          <a:bodyPr wrap="square" rtlCol="0">
            <a:spAutoFit/>
          </a:bodyPr>
          <a:lstStyle/>
          <a:p>
            <a:r>
              <a:rPr lang="it-IT" sz="1400" dirty="0"/>
              <a:t>1</a:t>
            </a:r>
          </a:p>
        </p:txBody>
      </p:sp>
      <p:sp>
        <p:nvSpPr>
          <p:cNvPr id="39" name="TextBox 38">
            <a:extLst>
              <a:ext uri="{FF2B5EF4-FFF2-40B4-BE49-F238E27FC236}">
                <a16:creationId xmlns:a16="http://schemas.microsoft.com/office/drawing/2014/main" id="{D7CF175B-9466-667F-7A9E-2BF16C09149E}"/>
              </a:ext>
            </a:extLst>
          </p:cNvPr>
          <p:cNvSpPr txBox="1"/>
          <p:nvPr/>
        </p:nvSpPr>
        <p:spPr>
          <a:xfrm>
            <a:off x="2280389" y="5005609"/>
            <a:ext cx="513183" cy="307777"/>
          </a:xfrm>
          <a:prstGeom prst="rect">
            <a:avLst/>
          </a:prstGeom>
          <a:noFill/>
        </p:spPr>
        <p:txBody>
          <a:bodyPr wrap="square" rtlCol="0">
            <a:spAutoFit/>
          </a:bodyPr>
          <a:lstStyle/>
          <a:p>
            <a:r>
              <a:rPr lang="it-IT" sz="1400" dirty="0"/>
              <a:t>1</a:t>
            </a:r>
          </a:p>
        </p:txBody>
      </p:sp>
      <p:sp>
        <p:nvSpPr>
          <p:cNvPr id="47" name="TextBox 46">
            <a:extLst>
              <a:ext uri="{FF2B5EF4-FFF2-40B4-BE49-F238E27FC236}">
                <a16:creationId xmlns:a16="http://schemas.microsoft.com/office/drawing/2014/main" id="{657917C5-73C7-4763-DAC7-859035BCA5F0}"/>
              </a:ext>
            </a:extLst>
          </p:cNvPr>
          <p:cNvSpPr txBox="1"/>
          <p:nvPr/>
        </p:nvSpPr>
        <p:spPr>
          <a:xfrm>
            <a:off x="2174252" y="5696074"/>
            <a:ext cx="513183" cy="307777"/>
          </a:xfrm>
          <a:prstGeom prst="rect">
            <a:avLst/>
          </a:prstGeom>
          <a:noFill/>
        </p:spPr>
        <p:txBody>
          <a:bodyPr wrap="square" rtlCol="0">
            <a:spAutoFit/>
          </a:bodyPr>
          <a:lstStyle/>
          <a:p>
            <a:r>
              <a:rPr lang="it-IT" sz="1400" dirty="0"/>
              <a:t>0.5</a:t>
            </a:r>
          </a:p>
        </p:txBody>
      </p:sp>
      <p:sp>
        <p:nvSpPr>
          <p:cNvPr id="48" name="TextBox 47">
            <a:extLst>
              <a:ext uri="{FF2B5EF4-FFF2-40B4-BE49-F238E27FC236}">
                <a16:creationId xmlns:a16="http://schemas.microsoft.com/office/drawing/2014/main" id="{C33A40D3-DD1E-1FDB-4265-1E2FF13EFDDC}"/>
              </a:ext>
            </a:extLst>
          </p:cNvPr>
          <p:cNvSpPr txBox="1"/>
          <p:nvPr/>
        </p:nvSpPr>
        <p:spPr>
          <a:xfrm>
            <a:off x="2280389" y="6296597"/>
            <a:ext cx="331235" cy="307777"/>
          </a:xfrm>
          <a:prstGeom prst="rect">
            <a:avLst/>
          </a:prstGeom>
          <a:noFill/>
        </p:spPr>
        <p:txBody>
          <a:bodyPr wrap="square" rtlCol="0">
            <a:spAutoFit/>
          </a:bodyPr>
          <a:lstStyle/>
          <a:p>
            <a:r>
              <a:rPr lang="it-IT" sz="1400" dirty="0"/>
              <a:t>0</a:t>
            </a:r>
          </a:p>
        </p:txBody>
      </p:sp>
      <p:sp>
        <p:nvSpPr>
          <p:cNvPr id="64" name="Oval 63">
            <a:extLst>
              <a:ext uri="{FF2B5EF4-FFF2-40B4-BE49-F238E27FC236}">
                <a16:creationId xmlns:a16="http://schemas.microsoft.com/office/drawing/2014/main" id="{5AB98E5F-1651-3BB6-1E3D-CBE1DEFD2D1E}"/>
              </a:ext>
            </a:extLst>
          </p:cNvPr>
          <p:cNvSpPr/>
          <p:nvPr/>
        </p:nvSpPr>
        <p:spPr>
          <a:xfrm>
            <a:off x="3919080" y="5030300"/>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65" name="Oval 64">
            <a:extLst>
              <a:ext uri="{FF2B5EF4-FFF2-40B4-BE49-F238E27FC236}">
                <a16:creationId xmlns:a16="http://schemas.microsoft.com/office/drawing/2014/main" id="{1111BDD7-9405-68BE-1902-4F7F84088BAA}"/>
              </a:ext>
            </a:extLst>
          </p:cNvPr>
          <p:cNvSpPr/>
          <p:nvPr/>
        </p:nvSpPr>
        <p:spPr>
          <a:xfrm>
            <a:off x="2508989" y="5017957"/>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66" name="Oval 65">
            <a:extLst>
              <a:ext uri="{FF2B5EF4-FFF2-40B4-BE49-F238E27FC236}">
                <a16:creationId xmlns:a16="http://schemas.microsoft.com/office/drawing/2014/main" id="{0E20959E-B0E1-38DF-67CE-7B7C31FDB96E}"/>
              </a:ext>
            </a:extLst>
          </p:cNvPr>
          <p:cNvSpPr/>
          <p:nvPr/>
        </p:nvSpPr>
        <p:spPr>
          <a:xfrm>
            <a:off x="3220446" y="5028156"/>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67" name="Oval 66">
            <a:extLst>
              <a:ext uri="{FF2B5EF4-FFF2-40B4-BE49-F238E27FC236}">
                <a16:creationId xmlns:a16="http://schemas.microsoft.com/office/drawing/2014/main" id="{3F2515AF-DD4F-1401-CFB2-5CC9171F5DC9}"/>
              </a:ext>
            </a:extLst>
          </p:cNvPr>
          <p:cNvSpPr/>
          <p:nvPr/>
        </p:nvSpPr>
        <p:spPr>
          <a:xfrm>
            <a:off x="3931910" y="5761388"/>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68" name="Oval 67">
            <a:extLst>
              <a:ext uri="{FF2B5EF4-FFF2-40B4-BE49-F238E27FC236}">
                <a16:creationId xmlns:a16="http://schemas.microsoft.com/office/drawing/2014/main" id="{8ECDE597-1CC6-8428-297F-7AAD6B19EFCA}"/>
              </a:ext>
            </a:extLst>
          </p:cNvPr>
          <p:cNvSpPr/>
          <p:nvPr/>
        </p:nvSpPr>
        <p:spPr>
          <a:xfrm>
            <a:off x="3211117" y="5750243"/>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69" name="Oval 68">
            <a:extLst>
              <a:ext uri="{FF2B5EF4-FFF2-40B4-BE49-F238E27FC236}">
                <a16:creationId xmlns:a16="http://schemas.microsoft.com/office/drawing/2014/main" id="{8A1B6AC3-D587-4CD0-866A-01273C06F545}"/>
              </a:ext>
            </a:extLst>
          </p:cNvPr>
          <p:cNvSpPr/>
          <p:nvPr/>
        </p:nvSpPr>
        <p:spPr>
          <a:xfrm>
            <a:off x="2487996" y="5750243"/>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70" name="Oval 69">
            <a:extLst>
              <a:ext uri="{FF2B5EF4-FFF2-40B4-BE49-F238E27FC236}">
                <a16:creationId xmlns:a16="http://schemas.microsoft.com/office/drawing/2014/main" id="{EFD6C1E6-6AB2-569A-5471-A57C91A188FA}"/>
              </a:ext>
            </a:extLst>
          </p:cNvPr>
          <p:cNvSpPr/>
          <p:nvPr/>
        </p:nvSpPr>
        <p:spPr>
          <a:xfrm>
            <a:off x="3924913" y="6451140"/>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71" name="Oval 70">
            <a:extLst>
              <a:ext uri="{FF2B5EF4-FFF2-40B4-BE49-F238E27FC236}">
                <a16:creationId xmlns:a16="http://schemas.microsoft.com/office/drawing/2014/main" id="{CBB80C7C-42CC-5285-0E86-8FAB3E7A2F35}"/>
              </a:ext>
            </a:extLst>
          </p:cNvPr>
          <p:cNvSpPr/>
          <p:nvPr/>
        </p:nvSpPr>
        <p:spPr>
          <a:xfrm>
            <a:off x="3220446" y="6438578"/>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72" name="Oval 71">
            <a:extLst>
              <a:ext uri="{FF2B5EF4-FFF2-40B4-BE49-F238E27FC236}">
                <a16:creationId xmlns:a16="http://schemas.microsoft.com/office/drawing/2014/main" id="{30EBD8D1-B656-2681-5595-62C09F6667FC}"/>
              </a:ext>
            </a:extLst>
          </p:cNvPr>
          <p:cNvSpPr/>
          <p:nvPr/>
        </p:nvSpPr>
        <p:spPr>
          <a:xfrm>
            <a:off x="2473998" y="6434144"/>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cxnSp>
        <p:nvCxnSpPr>
          <p:cNvPr id="74" name="Straight Arrow Connector 73">
            <a:extLst>
              <a:ext uri="{FF2B5EF4-FFF2-40B4-BE49-F238E27FC236}">
                <a16:creationId xmlns:a16="http://schemas.microsoft.com/office/drawing/2014/main" id="{06D1652E-0FE1-82B0-97B3-13A60F6A7791}"/>
              </a:ext>
            </a:extLst>
          </p:cNvPr>
          <p:cNvCxnSpPr>
            <a:stCxn id="72" idx="6"/>
          </p:cNvCxnSpPr>
          <p:nvPr/>
        </p:nvCxnSpPr>
        <p:spPr>
          <a:xfrm flipV="1">
            <a:off x="2585962" y="4889874"/>
            <a:ext cx="1623528" cy="1608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5D6BC87F-D68A-7D37-9183-3B88D6E2299C}"/>
              </a:ext>
            </a:extLst>
          </p:cNvPr>
          <p:cNvCxnSpPr>
            <a:cxnSpLocks/>
            <a:stCxn id="167" idx="0"/>
            <a:endCxn id="166" idx="2"/>
          </p:cNvCxnSpPr>
          <p:nvPr/>
        </p:nvCxnSpPr>
        <p:spPr>
          <a:xfrm flipH="1">
            <a:off x="9326435" y="5440064"/>
            <a:ext cx="713152" cy="1229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3685BC2-210D-0D10-2A48-587E7DEE99D5}"/>
                  </a:ext>
                </a:extLst>
              </p:cNvPr>
              <p:cNvSpPr txBox="1"/>
              <p:nvPr/>
            </p:nvSpPr>
            <p:spPr>
              <a:xfrm>
                <a:off x="4209490" y="4602960"/>
                <a:ext cx="71845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𝛽</m:t>
                          </m:r>
                        </m:e>
                        <m:sub>
                          <m:r>
                            <a:rPr lang="it-IT" sz="1400" b="0" i="1" smtClean="0">
                              <a:latin typeface="Cambria Math" panose="02040503050406030204" pitchFamily="18" charset="0"/>
                            </a:rPr>
                            <m:t>𝑑𝑜𝑚</m:t>
                          </m:r>
                        </m:sub>
                      </m:sSub>
                      <m:r>
                        <a:rPr lang="it-IT" sz="1400" b="0" i="0" smtClean="0">
                          <a:latin typeface="Cambria Math" panose="02040503050406030204" pitchFamily="18" charset="0"/>
                        </a:rPr>
                        <m:t>(0,20)</m:t>
                      </m:r>
                    </m:oMath>
                  </m:oMathPara>
                </a14:m>
                <a:endParaRPr lang="it-IT" dirty="0"/>
              </a:p>
            </p:txBody>
          </p:sp>
        </mc:Choice>
        <mc:Fallback xmlns="">
          <p:sp>
            <p:nvSpPr>
              <p:cNvPr id="75" name="TextBox 74">
                <a:extLst>
                  <a:ext uri="{FF2B5EF4-FFF2-40B4-BE49-F238E27FC236}">
                    <a16:creationId xmlns:a16="http://schemas.microsoft.com/office/drawing/2014/main" id="{03685BC2-210D-0D10-2A48-587E7DEE99D5}"/>
                  </a:ext>
                </a:extLst>
              </p:cNvPr>
              <p:cNvSpPr txBox="1">
                <a:spLocks noRot="1" noChangeAspect="1" noMove="1" noResize="1" noEditPoints="1" noAdjustHandles="1" noChangeArrowheads="1" noChangeShapeType="1" noTextEdit="1"/>
              </p:cNvSpPr>
              <p:nvPr/>
            </p:nvSpPr>
            <p:spPr>
              <a:xfrm>
                <a:off x="4209490" y="4602960"/>
                <a:ext cx="718457" cy="307777"/>
              </a:xfrm>
              <a:prstGeom prst="rect">
                <a:avLst/>
              </a:prstGeom>
              <a:blipFill>
                <a:blip r:embed="rId4"/>
                <a:stretch>
                  <a:fillRect r="-45299" b="-5882"/>
                </a:stretch>
              </a:blipFill>
            </p:spPr>
            <p:txBody>
              <a:bodyPr/>
              <a:lstStyle/>
              <a:p>
                <a:r>
                  <a:rPr lang="it-IT">
                    <a:noFill/>
                  </a:rPr>
                  <a:t> </a:t>
                </a:r>
              </a:p>
            </p:txBody>
          </p:sp>
        </mc:Fallback>
      </mc:AlternateContent>
      <p:cxnSp>
        <p:nvCxnSpPr>
          <p:cNvPr id="21" name="Straight Arrow Connector 20">
            <a:extLst>
              <a:ext uri="{FF2B5EF4-FFF2-40B4-BE49-F238E27FC236}">
                <a16:creationId xmlns:a16="http://schemas.microsoft.com/office/drawing/2014/main" id="{E4BC5FE2-3EA2-E944-3FFB-755DBE29C553}"/>
              </a:ext>
            </a:extLst>
          </p:cNvPr>
          <p:cNvCxnSpPr>
            <a:cxnSpLocks/>
          </p:cNvCxnSpPr>
          <p:nvPr/>
        </p:nvCxnSpPr>
        <p:spPr>
          <a:xfrm>
            <a:off x="10042865" y="5477952"/>
            <a:ext cx="1542884" cy="27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EB8FE1C0-678E-E679-5E91-79A257AF091A}"/>
              </a:ext>
            </a:extLst>
          </p:cNvPr>
          <p:cNvGrpSpPr/>
          <p:nvPr/>
        </p:nvGrpSpPr>
        <p:grpSpPr>
          <a:xfrm>
            <a:off x="8617416" y="4257935"/>
            <a:ext cx="3472188" cy="2540684"/>
            <a:chOff x="7586112" y="1496688"/>
            <a:chExt cx="3472188" cy="2540684"/>
          </a:xfrm>
        </p:grpSpPr>
        <p:cxnSp>
          <p:nvCxnSpPr>
            <p:cNvPr id="120" name="Straight Connector 119">
              <a:extLst>
                <a:ext uri="{FF2B5EF4-FFF2-40B4-BE49-F238E27FC236}">
                  <a16:creationId xmlns:a16="http://schemas.microsoft.com/office/drawing/2014/main" id="{329D3057-E4B2-39FE-3216-2B6A9B9258B8}"/>
                </a:ext>
              </a:extLst>
            </p:cNvPr>
            <p:cNvCxnSpPr>
              <a:cxnSpLocks/>
            </p:cNvCxnSpPr>
            <p:nvPr/>
          </p:nvCxnSpPr>
          <p:spPr>
            <a:xfrm>
              <a:off x="9064265" y="2734853"/>
              <a:ext cx="1393913" cy="15502"/>
            </a:xfrm>
            <a:prstGeom prst="line">
              <a:avLst/>
            </a:prstGeom>
            <a:ln w="38100">
              <a:solidFill>
                <a:schemeClr val="accent4"/>
              </a:solidFill>
            </a:ln>
          </p:spPr>
          <p:style>
            <a:lnRef idx="2">
              <a:schemeClr val="accent2"/>
            </a:lnRef>
            <a:fillRef idx="0">
              <a:schemeClr val="accent2"/>
            </a:fillRef>
            <a:effectRef idx="1">
              <a:schemeClr val="accent2"/>
            </a:effectRef>
            <a:fontRef idx="minor">
              <a:schemeClr val="tx1"/>
            </a:fontRef>
          </p:style>
        </p:cxnSp>
        <p:cxnSp>
          <p:nvCxnSpPr>
            <p:cNvPr id="121" name="Straight Connector 120">
              <a:extLst>
                <a:ext uri="{FF2B5EF4-FFF2-40B4-BE49-F238E27FC236}">
                  <a16:creationId xmlns:a16="http://schemas.microsoft.com/office/drawing/2014/main" id="{B0C60F5F-AC4B-2C24-8FE6-969B8012CA7A}"/>
                </a:ext>
              </a:extLst>
            </p:cNvPr>
            <p:cNvCxnSpPr>
              <a:cxnSpLocks/>
            </p:cNvCxnSpPr>
            <p:nvPr/>
          </p:nvCxnSpPr>
          <p:spPr>
            <a:xfrm flipV="1">
              <a:off x="8393210" y="2743412"/>
              <a:ext cx="585580" cy="996421"/>
            </a:xfrm>
            <a:prstGeom prst="line">
              <a:avLst/>
            </a:prstGeom>
            <a:ln w="38100">
              <a:solidFill>
                <a:schemeClr val="accent4"/>
              </a:solidFill>
            </a:ln>
          </p:spPr>
          <p:style>
            <a:lnRef idx="2">
              <a:schemeClr val="accent2"/>
            </a:lnRef>
            <a:fillRef idx="0">
              <a:schemeClr val="accent2"/>
            </a:fillRef>
            <a:effectRef idx="1">
              <a:schemeClr val="accent2"/>
            </a:effectRef>
            <a:fontRef idx="minor">
              <a:schemeClr val="tx1"/>
            </a:fontRef>
          </p:style>
        </p:cxnSp>
        <p:cxnSp>
          <p:nvCxnSpPr>
            <p:cNvPr id="123" name="Straight Connector 122">
              <a:extLst>
                <a:ext uri="{FF2B5EF4-FFF2-40B4-BE49-F238E27FC236}">
                  <a16:creationId xmlns:a16="http://schemas.microsoft.com/office/drawing/2014/main" id="{D31CE8D3-7D71-A2B8-E4ED-337E9E490CBA}"/>
                </a:ext>
              </a:extLst>
            </p:cNvPr>
            <p:cNvCxnSpPr>
              <a:cxnSpLocks/>
            </p:cNvCxnSpPr>
            <p:nvPr/>
          </p:nvCxnSpPr>
          <p:spPr>
            <a:xfrm flipV="1">
              <a:off x="9171918" y="2712875"/>
              <a:ext cx="540475" cy="11373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13E1FF2-9744-267C-81E7-3D58A8BB4AA2}"/>
                </a:ext>
              </a:extLst>
            </p:cNvPr>
            <p:cNvCxnSpPr>
              <a:cxnSpLocks/>
            </p:cNvCxnSpPr>
            <p:nvPr/>
          </p:nvCxnSpPr>
          <p:spPr>
            <a:xfrm flipV="1">
              <a:off x="9924905" y="2738030"/>
              <a:ext cx="504433" cy="111220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D8908D5-9DA9-EE63-178C-752CCD4D14F3}"/>
                </a:ext>
              </a:extLst>
            </p:cNvPr>
            <p:cNvCxnSpPr>
              <a:cxnSpLocks/>
            </p:cNvCxnSpPr>
            <p:nvPr/>
          </p:nvCxnSpPr>
          <p:spPr>
            <a:xfrm>
              <a:off x="8683200" y="3226895"/>
              <a:ext cx="1441673" cy="53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684752-0A8C-B322-488E-B9C199163D6F}"/>
                </a:ext>
              </a:extLst>
            </p:cNvPr>
            <p:cNvCxnSpPr>
              <a:cxnSpLocks/>
            </p:cNvCxnSpPr>
            <p:nvPr/>
          </p:nvCxnSpPr>
          <p:spPr>
            <a:xfrm>
              <a:off x="8323971" y="3820819"/>
              <a:ext cx="1600934" cy="294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D3A0F53-F6F7-33F0-3E89-B888E4537048}"/>
                </a:ext>
              </a:extLst>
            </p:cNvPr>
            <p:cNvCxnSpPr>
              <a:cxnSpLocks/>
            </p:cNvCxnSpPr>
            <p:nvPr/>
          </p:nvCxnSpPr>
          <p:spPr>
            <a:xfrm flipH="1" flipV="1">
              <a:off x="8976732" y="1496688"/>
              <a:ext cx="9429" cy="1226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974EDE8C-1EB3-3BBF-115A-2FED6825393A}"/>
                    </a:ext>
                  </a:extLst>
                </p:cNvPr>
                <p:cNvSpPr txBox="1"/>
                <p:nvPr/>
              </p:nvSpPr>
              <p:spPr>
                <a:xfrm>
                  <a:off x="7964743" y="1496688"/>
                  <a:ext cx="71845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𝛽</m:t>
                            </m:r>
                          </m:e>
                          <m:sub>
                            <m:r>
                              <a:rPr lang="it-IT" sz="1400" b="0" i="1" smtClean="0">
                                <a:latin typeface="Cambria Math" panose="02040503050406030204" pitchFamily="18" charset="0"/>
                              </a:rPr>
                              <m:t>𝑑𝑜𝑚</m:t>
                            </m:r>
                          </m:sub>
                        </m:sSub>
                        <m:r>
                          <a:rPr lang="it-IT" sz="1400" b="0" i="0" smtClean="0">
                            <a:latin typeface="Cambria Math" panose="02040503050406030204" pitchFamily="18" charset="0"/>
                          </a:rPr>
                          <m:t>(0,20)</m:t>
                        </m:r>
                      </m:oMath>
                    </m:oMathPara>
                  </a14:m>
                  <a:endParaRPr lang="it-IT" dirty="0"/>
                </a:p>
              </p:txBody>
            </p:sp>
          </mc:Choice>
          <mc:Fallback xmlns="">
            <p:sp>
              <p:nvSpPr>
                <p:cNvPr id="143" name="TextBox 142">
                  <a:extLst>
                    <a:ext uri="{FF2B5EF4-FFF2-40B4-BE49-F238E27FC236}">
                      <a16:creationId xmlns:a16="http://schemas.microsoft.com/office/drawing/2014/main" id="{974EDE8C-1EB3-3BBF-115A-2FED6825393A}"/>
                    </a:ext>
                  </a:extLst>
                </p:cNvPr>
                <p:cNvSpPr txBox="1">
                  <a:spLocks noRot="1" noChangeAspect="1" noMove="1" noResize="1" noEditPoints="1" noAdjustHandles="1" noChangeArrowheads="1" noChangeShapeType="1" noTextEdit="1"/>
                </p:cNvSpPr>
                <p:nvPr/>
              </p:nvSpPr>
              <p:spPr>
                <a:xfrm>
                  <a:off x="7964743" y="1496688"/>
                  <a:ext cx="718457" cy="307777"/>
                </a:xfrm>
                <a:prstGeom prst="rect">
                  <a:avLst/>
                </a:prstGeom>
                <a:blipFill>
                  <a:blip r:embed="rId5"/>
                  <a:stretch>
                    <a:fillRect r="-44915" b="-8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AD95CD74-CFF8-B140-3A21-2067977B921E}"/>
                    </a:ext>
                  </a:extLst>
                </p:cNvPr>
                <p:cNvSpPr txBox="1"/>
                <p:nvPr/>
              </p:nvSpPr>
              <p:spPr>
                <a:xfrm>
                  <a:off x="7586112" y="3663102"/>
                  <a:ext cx="447869"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i="1" smtClean="0">
                                <a:latin typeface="Cambria Math" panose="02040503050406030204" pitchFamily="18" charset="0"/>
                              </a:rPr>
                            </m:ctrlPr>
                          </m:sSubSupPr>
                          <m:e>
                            <m:r>
                              <a:rPr lang="it-IT" b="0" i="1" smtClean="0">
                                <a:latin typeface="Cambria Math" panose="02040503050406030204" pitchFamily="18" charset="0"/>
                              </a:rPr>
                              <m:t>𝑤</m:t>
                            </m:r>
                          </m:e>
                          <m:sub>
                            <m:r>
                              <a:rPr lang="it-IT" b="0" i="1" smtClean="0">
                                <a:latin typeface="Cambria Math" panose="02040503050406030204" pitchFamily="18" charset="0"/>
                              </a:rPr>
                              <m:t>𝑒</m:t>
                            </m:r>
                          </m:sub>
                          <m:sup>
                            <m:r>
                              <a:rPr lang="it-IT" b="0" i="1" smtClean="0">
                                <a:latin typeface="Cambria Math" panose="02040503050406030204" pitchFamily="18" charset="0"/>
                              </a:rPr>
                              <m:t>𝑙𝑛</m:t>
                            </m:r>
                          </m:sup>
                        </m:sSubSup>
                      </m:oMath>
                    </m:oMathPara>
                  </a14:m>
                  <a:endParaRPr lang="it-IT" i="1" dirty="0"/>
                </a:p>
              </p:txBody>
            </p:sp>
          </mc:Choice>
          <mc:Fallback xmlns="">
            <p:sp>
              <p:nvSpPr>
                <p:cNvPr id="157" name="TextBox 156">
                  <a:extLst>
                    <a:ext uri="{FF2B5EF4-FFF2-40B4-BE49-F238E27FC236}">
                      <a16:creationId xmlns:a16="http://schemas.microsoft.com/office/drawing/2014/main" id="{AD95CD74-CFF8-B140-3A21-2067977B921E}"/>
                    </a:ext>
                  </a:extLst>
                </p:cNvPr>
                <p:cNvSpPr txBox="1">
                  <a:spLocks noRot="1" noChangeAspect="1" noMove="1" noResize="1" noEditPoints="1" noAdjustHandles="1" noChangeArrowheads="1" noChangeShapeType="1" noTextEdit="1"/>
                </p:cNvSpPr>
                <p:nvPr/>
              </p:nvSpPr>
              <p:spPr>
                <a:xfrm>
                  <a:off x="7586112" y="3663102"/>
                  <a:ext cx="447869" cy="374270"/>
                </a:xfrm>
                <a:prstGeom prst="rect">
                  <a:avLst/>
                </a:prstGeom>
                <a:blipFill>
                  <a:blip r:embed="rId6"/>
                  <a:stretch>
                    <a:fillRect r="-1369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757C8815-5690-B2CB-4C75-0C326337AD0D}"/>
                    </a:ext>
                  </a:extLst>
                </p:cNvPr>
                <p:cNvSpPr txBox="1"/>
                <p:nvPr/>
              </p:nvSpPr>
              <p:spPr>
                <a:xfrm>
                  <a:off x="10610431" y="2525740"/>
                  <a:ext cx="447869"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i="1" smtClean="0">
                                <a:latin typeface="Cambria Math" panose="02040503050406030204" pitchFamily="18" charset="0"/>
                              </a:rPr>
                            </m:ctrlPr>
                          </m:sSubSupPr>
                          <m:e>
                            <m:r>
                              <a:rPr lang="it-IT" b="0" i="1" smtClean="0">
                                <a:latin typeface="Cambria Math" panose="02040503050406030204" pitchFamily="18" charset="0"/>
                              </a:rPr>
                              <m:t>𝑤</m:t>
                            </m:r>
                          </m:e>
                          <m:sub>
                            <m:r>
                              <a:rPr lang="it-IT" b="0" i="1" smtClean="0">
                                <a:latin typeface="Cambria Math" panose="02040503050406030204" pitchFamily="18" charset="0"/>
                              </a:rPr>
                              <m:t>𝑒</m:t>
                            </m:r>
                          </m:sub>
                          <m:sup>
                            <m:r>
                              <a:rPr lang="it-IT" b="0" i="1" smtClean="0">
                                <a:latin typeface="Cambria Math" panose="02040503050406030204" pitchFamily="18" charset="0"/>
                              </a:rPr>
                              <m:t>𝑙𝑚</m:t>
                            </m:r>
                          </m:sup>
                        </m:sSubSup>
                      </m:oMath>
                    </m:oMathPara>
                  </a14:m>
                  <a:endParaRPr lang="it-IT" i="1" dirty="0"/>
                </a:p>
              </p:txBody>
            </p:sp>
          </mc:Choice>
          <mc:Fallback xmlns="">
            <p:sp>
              <p:nvSpPr>
                <p:cNvPr id="158" name="TextBox 157">
                  <a:extLst>
                    <a:ext uri="{FF2B5EF4-FFF2-40B4-BE49-F238E27FC236}">
                      <a16:creationId xmlns:a16="http://schemas.microsoft.com/office/drawing/2014/main" id="{757C8815-5690-B2CB-4C75-0C326337AD0D}"/>
                    </a:ext>
                  </a:extLst>
                </p:cNvPr>
                <p:cNvSpPr txBox="1">
                  <a:spLocks noRot="1" noChangeAspect="1" noMove="1" noResize="1" noEditPoints="1" noAdjustHandles="1" noChangeArrowheads="1" noChangeShapeType="1" noTextEdit="1"/>
                </p:cNvSpPr>
                <p:nvPr/>
              </p:nvSpPr>
              <p:spPr>
                <a:xfrm>
                  <a:off x="10610431" y="2525740"/>
                  <a:ext cx="447869" cy="374270"/>
                </a:xfrm>
                <a:prstGeom prst="rect">
                  <a:avLst/>
                </a:prstGeom>
                <a:blipFill>
                  <a:blip r:embed="rId7"/>
                  <a:stretch>
                    <a:fillRect r="-24658"/>
                  </a:stretch>
                </a:blipFill>
              </p:spPr>
              <p:txBody>
                <a:bodyPr/>
                <a:lstStyle/>
                <a:p>
                  <a:r>
                    <a:rPr lang="it-IT">
                      <a:noFill/>
                    </a:rPr>
                    <a:t> </a:t>
                  </a:r>
                </a:p>
              </p:txBody>
            </p:sp>
          </mc:Fallback>
        </mc:AlternateContent>
        <p:sp>
          <p:nvSpPr>
            <p:cNvPr id="159" name="TextBox 158">
              <a:extLst>
                <a:ext uri="{FF2B5EF4-FFF2-40B4-BE49-F238E27FC236}">
                  <a16:creationId xmlns:a16="http://schemas.microsoft.com/office/drawing/2014/main" id="{CC9F67DE-5474-BE33-1F13-A503EFBDC31D}"/>
                </a:ext>
              </a:extLst>
            </p:cNvPr>
            <p:cNvSpPr txBox="1"/>
            <p:nvPr/>
          </p:nvSpPr>
          <p:spPr>
            <a:xfrm>
              <a:off x="8742620" y="2530015"/>
              <a:ext cx="205272" cy="307777"/>
            </a:xfrm>
            <a:prstGeom prst="rect">
              <a:avLst/>
            </a:prstGeom>
            <a:noFill/>
          </p:spPr>
          <p:txBody>
            <a:bodyPr wrap="square" rtlCol="0">
              <a:spAutoFit/>
            </a:bodyPr>
            <a:lstStyle/>
            <a:p>
              <a:r>
                <a:rPr lang="it-IT" sz="1400" dirty="0"/>
                <a:t>0</a:t>
              </a:r>
            </a:p>
          </p:txBody>
        </p:sp>
        <p:sp>
          <p:nvSpPr>
            <p:cNvPr id="160" name="TextBox 159">
              <a:extLst>
                <a:ext uri="{FF2B5EF4-FFF2-40B4-BE49-F238E27FC236}">
                  <a16:creationId xmlns:a16="http://schemas.microsoft.com/office/drawing/2014/main" id="{50AF8DB7-F845-AE58-A8CD-C7F62C5FF5A1}"/>
                </a:ext>
              </a:extLst>
            </p:cNvPr>
            <p:cNvSpPr txBox="1"/>
            <p:nvPr/>
          </p:nvSpPr>
          <p:spPr>
            <a:xfrm>
              <a:off x="9539247" y="2423633"/>
              <a:ext cx="513183" cy="307777"/>
            </a:xfrm>
            <a:prstGeom prst="rect">
              <a:avLst/>
            </a:prstGeom>
            <a:noFill/>
          </p:spPr>
          <p:txBody>
            <a:bodyPr wrap="square" rtlCol="0">
              <a:spAutoFit/>
            </a:bodyPr>
            <a:lstStyle/>
            <a:p>
              <a:r>
                <a:rPr lang="it-IT" sz="1400" dirty="0"/>
                <a:t>0.5</a:t>
              </a:r>
            </a:p>
          </p:txBody>
        </p:sp>
        <p:sp>
          <p:nvSpPr>
            <p:cNvPr id="161" name="TextBox 160">
              <a:extLst>
                <a:ext uri="{FF2B5EF4-FFF2-40B4-BE49-F238E27FC236}">
                  <a16:creationId xmlns:a16="http://schemas.microsoft.com/office/drawing/2014/main" id="{9702466F-019E-1108-5FDF-F10E5E8D23E3}"/>
                </a:ext>
              </a:extLst>
            </p:cNvPr>
            <p:cNvSpPr txBox="1"/>
            <p:nvPr/>
          </p:nvSpPr>
          <p:spPr>
            <a:xfrm>
              <a:off x="10334160" y="2417013"/>
              <a:ext cx="513183" cy="307777"/>
            </a:xfrm>
            <a:prstGeom prst="rect">
              <a:avLst/>
            </a:prstGeom>
            <a:noFill/>
          </p:spPr>
          <p:txBody>
            <a:bodyPr wrap="square" rtlCol="0">
              <a:spAutoFit/>
            </a:bodyPr>
            <a:lstStyle/>
            <a:p>
              <a:r>
                <a:rPr lang="it-IT" sz="1400" dirty="0"/>
                <a:t>1</a:t>
              </a:r>
            </a:p>
          </p:txBody>
        </p:sp>
        <p:sp>
          <p:nvSpPr>
            <p:cNvPr id="162" name="TextBox 161">
              <a:extLst>
                <a:ext uri="{FF2B5EF4-FFF2-40B4-BE49-F238E27FC236}">
                  <a16:creationId xmlns:a16="http://schemas.microsoft.com/office/drawing/2014/main" id="{C6699A1E-B9A0-57ED-1389-B212342F7F69}"/>
                </a:ext>
              </a:extLst>
            </p:cNvPr>
            <p:cNvSpPr txBox="1"/>
            <p:nvPr/>
          </p:nvSpPr>
          <p:spPr>
            <a:xfrm>
              <a:off x="8323971" y="2989261"/>
              <a:ext cx="513183" cy="307777"/>
            </a:xfrm>
            <a:prstGeom prst="rect">
              <a:avLst/>
            </a:prstGeom>
            <a:noFill/>
          </p:spPr>
          <p:txBody>
            <a:bodyPr wrap="square" rtlCol="0">
              <a:spAutoFit/>
            </a:bodyPr>
            <a:lstStyle/>
            <a:p>
              <a:r>
                <a:rPr lang="it-IT" sz="1400" dirty="0"/>
                <a:t>0.5</a:t>
              </a:r>
            </a:p>
          </p:txBody>
        </p:sp>
        <p:sp>
          <p:nvSpPr>
            <p:cNvPr id="166" name="TextBox 165">
              <a:extLst>
                <a:ext uri="{FF2B5EF4-FFF2-40B4-BE49-F238E27FC236}">
                  <a16:creationId xmlns:a16="http://schemas.microsoft.com/office/drawing/2014/main" id="{EC05E07F-0AE6-4573-EE9D-7348FD72A496}"/>
                </a:ext>
              </a:extLst>
            </p:cNvPr>
            <p:cNvSpPr txBox="1"/>
            <p:nvPr/>
          </p:nvSpPr>
          <p:spPr>
            <a:xfrm>
              <a:off x="8038539" y="3600572"/>
              <a:ext cx="513183" cy="307777"/>
            </a:xfrm>
            <a:prstGeom prst="rect">
              <a:avLst/>
            </a:prstGeom>
            <a:noFill/>
          </p:spPr>
          <p:txBody>
            <a:bodyPr wrap="square" rtlCol="0">
              <a:spAutoFit/>
            </a:bodyPr>
            <a:lstStyle/>
            <a:p>
              <a:r>
                <a:rPr lang="it-IT" sz="1400" dirty="0"/>
                <a:t>1</a:t>
              </a:r>
            </a:p>
          </p:txBody>
        </p:sp>
        <p:sp>
          <p:nvSpPr>
            <p:cNvPr id="167" name="Oval 166">
              <a:extLst>
                <a:ext uri="{FF2B5EF4-FFF2-40B4-BE49-F238E27FC236}">
                  <a16:creationId xmlns:a16="http://schemas.microsoft.com/office/drawing/2014/main" id="{A0A2689F-E000-8621-3408-B7E06E1EBB30}"/>
                </a:ext>
              </a:extLst>
            </p:cNvPr>
            <p:cNvSpPr/>
            <p:nvPr/>
          </p:nvSpPr>
          <p:spPr>
            <a:xfrm>
              <a:off x="8952301" y="2678817"/>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68" name="Oval 167">
              <a:extLst>
                <a:ext uri="{FF2B5EF4-FFF2-40B4-BE49-F238E27FC236}">
                  <a16:creationId xmlns:a16="http://schemas.microsoft.com/office/drawing/2014/main" id="{CB140C8B-A601-A455-FC17-5A49CBC59EB6}"/>
                </a:ext>
              </a:extLst>
            </p:cNvPr>
            <p:cNvSpPr/>
            <p:nvPr/>
          </p:nvSpPr>
          <p:spPr>
            <a:xfrm>
              <a:off x="9656411" y="2658361"/>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69" name="Oval 168">
              <a:extLst>
                <a:ext uri="{FF2B5EF4-FFF2-40B4-BE49-F238E27FC236}">
                  <a16:creationId xmlns:a16="http://schemas.microsoft.com/office/drawing/2014/main" id="{8977EE05-BE5B-9347-699F-16091D5BD372}"/>
                </a:ext>
              </a:extLst>
            </p:cNvPr>
            <p:cNvSpPr/>
            <p:nvPr/>
          </p:nvSpPr>
          <p:spPr>
            <a:xfrm>
              <a:off x="10368497" y="2694319"/>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70" name="Oval 169">
              <a:extLst>
                <a:ext uri="{FF2B5EF4-FFF2-40B4-BE49-F238E27FC236}">
                  <a16:creationId xmlns:a16="http://schemas.microsoft.com/office/drawing/2014/main" id="{ED92931A-774C-F78B-C4AA-38A31F17A40E}"/>
                </a:ext>
              </a:extLst>
            </p:cNvPr>
            <p:cNvSpPr/>
            <p:nvPr/>
          </p:nvSpPr>
          <p:spPr>
            <a:xfrm>
              <a:off x="8632812" y="3143149"/>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72" name="Oval 171">
              <a:extLst>
                <a:ext uri="{FF2B5EF4-FFF2-40B4-BE49-F238E27FC236}">
                  <a16:creationId xmlns:a16="http://schemas.microsoft.com/office/drawing/2014/main" id="{3EF9D18E-CC22-84E2-2B4E-D9F80F2C7E90}"/>
                </a:ext>
              </a:extLst>
            </p:cNvPr>
            <p:cNvSpPr/>
            <p:nvPr/>
          </p:nvSpPr>
          <p:spPr>
            <a:xfrm>
              <a:off x="9401368" y="3170060"/>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73" name="Oval 172">
              <a:extLst>
                <a:ext uri="{FF2B5EF4-FFF2-40B4-BE49-F238E27FC236}">
                  <a16:creationId xmlns:a16="http://schemas.microsoft.com/office/drawing/2014/main" id="{A4AB0877-513B-B15E-2DD2-B1C549E8CFD8}"/>
                </a:ext>
              </a:extLst>
            </p:cNvPr>
            <p:cNvSpPr/>
            <p:nvPr/>
          </p:nvSpPr>
          <p:spPr>
            <a:xfrm>
              <a:off x="10108476" y="3260990"/>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74" name="Oval 173">
              <a:extLst>
                <a:ext uri="{FF2B5EF4-FFF2-40B4-BE49-F238E27FC236}">
                  <a16:creationId xmlns:a16="http://schemas.microsoft.com/office/drawing/2014/main" id="{F8C193FD-27DC-FC1E-E5E6-EFD9D2FF3581}"/>
                </a:ext>
              </a:extLst>
            </p:cNvPr>
            <p:cNvSpPr/>
            <p:nvPr/>
          </p:nvSpPr>
          <p:spPr>
            <a:xfrm>
              <a:off x="8270328" y="3749741"/>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75" name="Oval 174">
              <a:extLst>
                <a:ext uri="{FF2B5EF4-FFF2-40B4-BE49-F238E27FC236}">
                  <a16:creationId xmlns:a16="http://schemas.microsoft.com/office/drawing/2014/main" id="{AB6618F3-66C2-D301-7114-7EEE058C225E}"/>
                </a:ext>
              </a:extLst>
            </p:cNvPr>
            <p:cNvSpPr/>
            <p:nvPr/>
          </p:nvSpPr>
          <p:spPr>
            <a:xfrm>
              <a:off x="9118272" y="3759965"/>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76" name="Oval 175">
              <a:extLst>
                <a:ext uri="{FF2B5EF4-FFF2-40B4-BE49-F238E27FC236}">
                  <a16:creationId xmlns:a16="http://schemas.microsoft.com/office/drawing/2014/main" id="{B9CC5C51-457B-0484-93BB-F19E629DCB00}"/>
                </a:ext>
              </a:extLst>
            </p:cNvPr>
            <p:cNvSpPr/>
            <p:nvPr/>
          </p:nvSpPr>
          <p:spPr>
            <a:xfrm>
              <a:off x="9883343" y="3777479"/>
              <a:ext cx="111964" cy="129190"/>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grpSp>
      <p:sp>
        <p:nvSpPr>
          <p:cNvPr id="49" name="TextBox 48">
            <a:extLst>
              <a:ext uri="{FF2B5EF4-FFF2-40B4-BE49-F238E27FC236}">
                <a16:creationId xmlns:a16="http://schemas.microsoft.com/office/drawing/2014/main" id="{32C8C54F-7550-75C9-3720-CA3823F34663}"/>
              </a:ext>
            </a:extLst>
          </p:cNvPr>
          <p:cNvSpPr txBox="1"/>
          <p:nvPr/>
        </p:nvSpPr>
        <p:spPr>
          <a:xfrm>
            <a:off x="4274905" y="5298472"/>
            <a:ext cx="418704" cy="369332"/>
          </a:xfrm>
          <a:prstGeom prst="rect">
            <a:avLst/>
          </a:prstGeom>
          <a:noFill/>
        </p:spPr>
        <p:txBody>
          <a:bodyPr wrap="none" rtlCol="0">
            <a:spAutoFit/>
          </a:bodyPr>
          <a:lstStyle/>
          <a:p>
            <a:r>
              <a:rPr lang="en-US" b="0" dirty="0">
                <a:solidFill>
                  <a:schemeClr val="tx1"/>
                </a:solidFill>
              </a:rPr>
              <a:t>50</a:t>
            </a:r>
            <a:endParaRPr lang="en-US" dirty="0"/>
          </a:p>
        </p:txBody>
      </p:sp>
      <p:grpSp>
        <p:nvGrpSpPr>
          <p:cNvPr id="230" name="Group 229">
            <a:extLst>
              <a:ext uri="{FF2B5EF4-FFF2-40B4-BE49-F238E27FC236}">
                <a16:creationId xmlns:a16="http://schemas.microsoft.com/office/drawing/2014/main" id="{DEC921CF-E9E0-29BC-580D-F5742745127E}"/>
              </a:ext>
            </a:extLst>
          </p:cNvPr>
          <p:cNvGrpSpPr/>
          <p:nvPr/>
        </p:nvGrpSpPr>
        <p:grpSpPr>
          <a:xfrm>
            <a:off x="1379136" y="415422"/>
            <a:ext cx="3781038" cy="2832689"/>
            <a:chOff x="3049237" y="713507"/>
            <a:chExt cx="3781038" cy="2832689"/>
          </a:xfrm>
        </p:grpSpPr>
        <p:sp>
          <p:nvSpPr>
            <p:cNvPr id="95" name="TextBox 94">
              <a:extLst>
                <a:ext uri="{FF2B5EF4-FFF2-40B4-BE49-F238E27FC236}">
                  <a16:creationId xmlns:a16="http://schemas.microsoft.com/office/drawing/2014/main" id="{C9CE1F8B-B1BE-8C06-EF1E-EF37044E0F6B}"/>
                </a:ext>
              </a:extLst>
            </p:cNvPr>
            <p:cNvSpPr txBox="1"/>
            <p:nvPr/>
          </p:nvSpPr>
          <p:spPr>
            <a:xfrm rot="16200000">
              <a:off x="2226915" y="1978433"/>
              <a:ext cx="1983197" cy="338554"/>
            </a:xfrm>
            <a:prstGeom prst="rect">
              <a:avLst/>
            </a:prstGeom>
            <a:noFill/>
          </p:spPr>
          <p:txBody>
            <a:bodyPr wrap="square" rtlCol="0">
              <a:spAutoFit/>
            </a:bodyPr>
            <a:lstStyle/>
            <a:p>
              <a:pPr algn="ctr"/>
              <a:r>
                <a:rPr lang="it-IT" sz="1600" dirty="0"/>
                <a:t>VALUE</a:t>
              </a:r>
            </a:p>
          </p:txBody>
        </p:sp>
        <p:sp>
          <p:nvSpPr>
            <p:cNvPr id="96" name="TextBox 95">
              <a:extLst>
                <a:ext uri="{FF2B5EF4-FFF2-40B4-BE49-F238E27FC236}">
                  <a16:creationId xmlns:a16="http://schemas.microsoft.com/office/drawing/2014/main" id="{B02AA4BE-8FD0-02B0-6B35-83ABC238EA87}"/>
                </a:ext>
              </a:extLst>
            </p:cNvPr>
            <p:cNvSpPr txBox="1"/>
            <p:nvPr/>
          </p:nvSpPr>
          <p:spPr>
            <a:xfrm>
              <a:off x="4265615" y="713507"/>
              <a:ext cx="2115276" cy="338554"/>
            </a:xfrm>
            <a:prstGeom prst="rect">
              <a:avLst/>
            </a:prstGeom>
            <a:noFill/>
          </p:spPr>
          <p:txBody>
            <a:bodyPr wrap="square" rtlCol="0">
              <a:spAutoFit/>
            </a:bodyPr>
            <a:lstStyle/>
            <a:p>
              <a:pPr algn="ctr"/>
              <a:r>
                <a:rPr lang="it-IT" sz="1600" dirty="0"/>
                <a:t>ETHNICITY</a:t>
              </a:r>
              <a:endParaRPr lang="it-IT" sz="1400" dirty="0"/>
            </a:p>
          </p:txBody>
        </p:sp>
        <p:sp>
          <p:nvSpPr>
            <p:cNvPr id="97" name="TextBox 96">
              <a:extLst>
                <a:ext uri="{FF2B5EF4-FFF2-40B4-BE49-F238E27FC236}">
                  <a16:creationId xmlns:a16="http://schemas.microsoft.com/office/drawing/2014/main" id="{F036F851-A28D-250A-79D2-347821E11E7D}"/>
                </a:ext>
              </a:extLst>
            </p:cNvPr>
            <p:cNvSpPr txBox="1"/>
            <p:nvPr/>
          </p:nvSpPr>
          <p:spPr>
            <a:xfrm>
              <a:off x="4419313" y="998936"/>
              <a:ext cx="790769" cy="307777"/>
            </a:xfrm>
            <a:prstGeom prst="rect">
              <a:avLst/>
            </a:prstGeom>
            <a:noFill/>
          </p:spPr>
          <p:txBody>
            <a:bodyPr wrap="square" rtlCol="0">
              <a:spAutoFit/>
            </a:bodyPr>
            <a:lstStyle/>
            <a:p>
              <a:pPr algn="ctr"/>
              <a:r>
                <a:rPr lang="it-IT" sz="1400" dirty="0"/>
                <a:t>native</a:t>
              </a:r>
            </a:p>
          </p:txBody>
        </p:sp>
        <p:sp>
          <p:nvSpPr>
            <p:cNvPr id="106" name="TextBox 105">
              <a:extLst>
                <a:ext uri="{FF2B5EF4-FFF2-40B4-BE49-F238E27FC236}">
                  <a16:creationId xmlns:a16="http://schemas.microsoft.com/office/drawing/2014/main" id="{B84DBA7A-76EB-0751-B435-422D20D8195D}"/>
                </a:ext>
              </a:extLst>
            </p:cNvPr>
            <p:cNvSpPr txBox="1"/>
            <p:nvPr/>
          </p:nvSpPr>
          <p:spPr>
            <a:xfrm>
              <a:off x="3521883" y="1583928"/>
              <a:ext cx="790769" cy="307777"/>
            </a:xfrm>
            <a:prstGeom prst="rect">
              <a:avLst/>
            </a:prstGeom>
            <a:noFill/>
          </p:spPr>
          <p:txBody>
            <a:bodyPr wrap="square" rtlCol="0">
              <a:spAutoFit/>
            </a:bodyPr>
            <a:lstStyle/>
            <a:p>
              <a:pPr algn="r"/>
              <a:r>
                <a:rPr lang="it-IT" sz="1400" dirty="0"/>
                <a:t>liberal</a:t>
              </a:r>
            </a:p>
          </p:txBody>
        </p:sp>
        <p:sp>
          <p:nvSpPr>
            <p:cNvPr id="110" name="TextBox 109">
              <a:extLst>
                <a:ext uri="{FF2B5EF4-FFF2-40B4-BE49-F238E27FC236}">
                  <a16:creationId xmlns:a16="http://schemas.microsoft.com/office/drawing/2014/main" id="{AA9D3C26-EC3C-CD30-F60B-199EA2F8F58B}"/>
                </a:ext>
              </a:extLst>
            </p:cNvPr>
            <p:cNvSpPr txBox="1"/>
            <p:nvPr/>
          </p:nvSpPr>
          <p:spPr>
            <a:xfrm>
              <a:off x="3202584" y="2472580"/>
              <a:ext cx="1138560" cy="307777"/>
            </a:xfrm>
            <a:prstGeom prst="rect">
              <a:avLst/>
            </a:prstGeom>
            <a:noFill/>
          </p:spPr>
          <p:txBody>
            <a:bodyPr wrap="square" rtlCol="0">
              <a:spAutoFit/>
            </a:bodyPr>
            <a:lstStyle/>
            <a:p>
              <a:pPr algn="r"/>
              <a:r>
                <a:rPr lang="it-IT" sz="1400" dirty="0"/>
                <a:t>conservative</a:t>
              </a:r>
            </a:p>
          </p:txBody>
        </p:sp>
        <p:sp>
          <p:nvSpPr>
            <p:cNvPr id="112" name="TextBox 111">
              <a:extLst>
                <a:ext uri="{FF2B5EF4-FFF2-40B4-BE49-F238E27FC236}">
                  <a16:creationId xmlns:a16="http://schemas.microsoft.com/office/drawing/2014/main" id="{69798EAB-3BA1-B38C-C447-3BF5F989F5F3}"/>
                </a:ext>
              </a:extLst>
            </p:cNvPr>
            <p:cNvSpPr txBox="1"/>
            <p:nvPr/>
          </p:nvSpPr>
          <p:spPr>
            <a:xfrm>
              <a:off x="5398611" y="986656"/>
              <a:ext cx="768389" cy="307777"/>
            </a:xfrm>
            <a:prstGeom prst="rect">
              <a:avLst/>
            </a:prstGeom>
            <a:noFill/>
          </p:spPr>
          <p:txBody>
            <a:bodyPr wrap="square" rtlCol="0">
              <a:spAutoFit/>
            </a:bodyPr>
            <a:lstStyle/>
            <a:p>
              <a:pPr algn="ctr"/>
              <a:r>
                <a:rPr lang="it-IT" sz="1400" dirty="0"/>
                <a:t>migrant</a:t>
              </a:r>
            </a:p>
          </p:txBody>
        </p:sp>
        <p:grpSp>
          <p:nvGrpSpPr>
            <p:cNvPr id="204" name="Group 203">
              <a:extLst>
                <a:ext uri="{FF2B5EF4-FFF2-40B4-BE49-F238E27FC236}">
                  <a16:creationId xmlns:a16="http://schemas.microsoft.com/office/drawing/2014/main" id="{BD07F301-E91E-D439-6762-7496732A71FA}"/>
                </a:ext>
              </a:extLst>
            </p:cNvPr>
            <p:cNvGrpSpPr/>
            <p:nvPr/>
          </p:nvGrpSpPr>
          <p:grpSpPr>
            <a:xfrm>
              <a:off x="4502375" y="1452651"/>
              <a:ext cx="639038" cy="599679"/>
              <a:chOff x="5389815" y="2320866"/>
              <a:chExt cx="494522" cy="461859"/>
            </a:xfrm>
          </p:grpSpPr>
          <p:sp>
            <p:nvSpPr>
              <p:cNvPr id="94" name="Oval 93">
                <a:extLst>
                  <a:ext uri="{FF2B5EF4-FFF2-40B4-BE49-F238E27FC236}">
                    <a16:creationId xmlns:a16="http://schemas.microsoft.com/office/drawing/2014/main" id="{5D67E551-B4F6-2EA5-EBAD-05F32AC774AE}"/>
                  </a:ext>
                </a:extLst>
              </p:cNvPr>
              <p:cNvSpPr/>
              <p:nvPr/>
            </p:nvSpPr>
            <p:spPr>
              <a:xfrm>
                <a:off x="5389815" y="2320866"/>
                <a:ext cx="494522" cy="46185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7" name="TextBox 126">
                <a:extLst>
                  <a:ext uri="{FF2B5EF4-FFF2-40B4-BE49-F238E27FC236}">
                    <a16:creationId xmlns:a16="http://schemas.microsoft.com/office/drawing/2014/main" id="{C9E93515-9406-96E7-1742-3E7FC633FB95}"/>
                  </a:ext>
                </a:extLst>
              </p:cNvPr>
              <p:cNvSpPr txBox="1"/>
              <p:nvPr/>
            </p:nvSpPr>
            <p:spPr>
              <a:xfrm>
                <a:off x="5389815" y="2415665"/>
                <a:ext cx="494522" cy="284451"/>
              </a:xfrm>
              <a:prstGeom prst="rect">
                <a:avLst/>
              </a:prstGeom>
              <a:noFill/>
            </p:spPr>
            <p:txBody>
              <a:bodyPr wrap="square" rtlCol="0">
                <a:spAutoFit/>
              </a:bodyPr>
              <a:lstStyle/>
              <a:p>
                <a:pPr algn="ctr"/>
                <a:r>
                  <a:rPr lang="it-IT" b="1" dirty="0"/>
                  <a:t>40</a:t>
                </a:r>
              </a:p>
            </p:txBody>
          </p:sp>
        </p:grpSp>
        <p:sp>
          <p:nvSpPr>
            <p:cNvPr id="130" name="TextBox 129">
              <a:extLst>
                <a:ext uri="{FF2B5EF4-FFF2-40B4-BE49-F238E27FC236}">
                  <a16:creationId xmlns:a16="http://schemas.microsoft.com/office/drawing/2014/main" id="{67FB085D-2186-8CDD-5434-5788F37D63FE}"/>
                </a:ext>
              </a:extLst>
            </p:cNvPr>
            <p:cNvSpPr txBox="1"/>
            <p:nvPr/>
          </p:nvSpPr>
          <p:spPr>
            <a:xfrm>
              <a:off x="4617600" y="3139308"/>
              <a:ext cx="433533" cy="338554"/>
            </a:xfrm>
            <a:prstGeom prst="rect">
              <a:avLst/>
            </a:prstGeom>
            <a:noFill/>
          </p:spPr>
          <p:txBody>
            <a:bodyPr wrap="square" rtlCol="0">
              <a:spAutoFit/>
            </a:bodyPr>
            <a:lstStyle/>
            <a:p>
              <a:r>
                <a:rPr lang="it-IT" sz="1600" dirty="0"/>
                <a:t>50</a:t>
              </a:r>
            </a:p>
          </p:txBody>
        </p:sp>
        <p:cxnSp>
          <p:nvCxnSpPr>
            <p:cNvPr id="148" name="Straight Connector 147">
              <a:extLst>
                <a:ext uri="{FF2B5EF4-FFF2-40B4-BE49-F238E27FC236}">
                  <a16:creationId xmlns:a16="http://schemas.microsoft.com/office/drawing/2014/main" id="{2CC0E275-ABFA-6D49-0382-362F50441005}"/>
                </a:ext>
              </a:extLst>
            </p:cNvPr>
            <p:cNvCxnSpPr>
              <a:cxnSpLocks/>
            </p:cNvCxnSpPr>
            <p:nvPr/>
          </p:nvCxnSpPr>
          <p:spPr>
            <a:xfrm flipV="1">
              <a:off x="3499825" y="2210677"/>
              <a:ext cx="3171563" cy="576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E711E24-CE7B-3358-744B-C037891AC75D}"/>
                </a:ext>
              </a:extLst>
            </p:cNvPr>
            <p:cNvCxnSpPr>
              <a:cxnSpLocks/>
            </p:cNvCxnSpPr>
            <p:nvPr/>
          </p:nvCxnSpPr>
          <p:spPr>
            <a:xfrm flipV="1">
              <a:off x="3293628" y="1323929"/>
              <a:ext cx="3536647" cy="3489"/>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80DBB7F-AFEB-BA58-DB92-6889D621FE2C}"/>
                </a:ext>
              </a:extLst>
            </p:cNvPr>
            <p:cNvCxnSpPr>
              <a:cxnSpLocks/>
            </p:cNvCxnSpPr>
            <p:nvPr/>
          </p:nvCxnSpPr>
          <p:spPr>
            <a:xfrm flipH="1">
              <a:off x="4329588" y="845446"/>
              <a:ext cx="11694" cy="270075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44A9BCA-F14E-54FB-E30A-EEFBEB4FAF85}"/>
                </a:ext>
              </a:extLst>
            </p:cNvPr>
            <p:cNvCxnSpPr>
              <a:cxnSpLocks/>
            </p:cNvCxnSpPr>
            <p:nvPr/>
          </p:nvCxnSpPr>
          <p:spPr>
            <a:xfrm>
              <a:off x="5305978" y="1024054"/>
              <a:ext cx="5822" cy="2453808"/>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BBE64BB0-DE85-B6AF-65F9-DF055D7B01E2}"/>
                </a:ext>
              </a:extLst>
            </p:cNvPr>
            <p:cNvSpPr/>
            <p:nvPr/>
          </p:nvSpPr>
          <p:spPr>
            <a:xfrm>
              <a:off x="4330668" y="1327418"/>
              <a:ext cx="975034" cy="883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5" name="Rectangle 204">
              <a:extLst>
                <a:ext uri="{FF2B5EF4-FFF2-40B4-BE49-F238E27FC236}">
                  <a16:creationId xmlns:a16="http://schemas.microsoft.com/office/drawing/2014/main" id="{F3E9A12F-4D6D-7926-107F-AAA35C7AB22A}"/>
                </a:ext>
              </a:extLst>
            </p:cNvPr>
            <p:cNvSpPr/>
            <p:nvPr/>
          </p:nvSpPr>
          <p:spPr>
            <a:xfrm>
              <a:off x="5313538" y="1327418"/>
              <a:ext cx="975034" cy="883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6" name="Rectangle 205">
              <a:extLst>
                <a:ext uri="{FF2B5EF4-FFF2-40B4-BE49-F238E27FC236}">
                  <a16:creationId xmlns:a16="http://schemas.microsoft.com/office/drawing/2014/main" id="{BD42510D-B189-0BD6-9CC4-317E6D1C824D}"/>
                </a:ext>
              </a:extLst>
            </p:cNvPr>
            <p:cNvSpPr/>
            <p:nvPr/>
          </p:nvSpPr>
          <p:spPr>
            <a:xfrm>
              <a:off x="4330668" y="2216070"/>
              <a:ext cx="975034" cy="883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7" name="Rectangle 206">
              <a:extLst>
                <a:ext uri="{FF2B5EF4-FFF2-40B4-BE49-F238E27FC236}">
                  <a16:creationId xmlns:a16="http://schemas.microsoft.com/office/drawing/2014/main" id="{974725D3-FC72-3788-C4E7-61DD8675FA5B}"/>
                </a:ext>
              </a:extLst>
            </p:cNvPr>
            <p:cNvSpPr/>
            <p:nvPr/>
          </p:nvSpPr>
          <p:spPr>
            <a:xfrm>
              <a:off x="5313538" y="2216070"/>
              <a:ext cx="975034" cy="883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08" name="Group 207">
              <a:extLst>
                <a:ext uri="{FF2B5EF4-FFF2-40B4-BE49-F238E27FC236}">
                  <a16:creationId xmlns:a16="http://schemas.microsoft.com/office/drawing/2014/main" id="{A2FF85A5-1D64-C247-7003-E5A877A500FF}"/>
                </a:ext>
              </a:extLst>
            </p:cNvPr>
            <p:cNvGrpSpPr/>
            <p:nvPr/>
          </p:nvGrpSpPr>
          <p:grpSpPr>
            <a:xfrm>
              <a:off x="5484142" y="1469207"/>
              <a:ext cx="639038" cy="599679"/>
              <a:chOff x="5389815" y="2320866"/>
              <a:chExt cx="494522" cy="461859"/>
            </a:xfrm>
          </p:grpSpPr>
          <p:sp>
            <p:nvSpPr>
              <p:cNvPr id="209" name="Rectangle 208">
                <a:extLst>
                  <a:ext uri="{FF2B5EF4-FFF2-40B4-BE49-F238E27FC236}">
                    <a16:creationId xmlns:a16="http://schemas.microsoft.com/office/drawing/2014/main" id="{35D0AC3F-00B0-79AA-E2CC-7CA07663E5EC}"/>
                  </a:ext>
                </a:extLst>
              </p:cNvPr>
              <p:cNvSpPr/>
              <p:nvPr/>
            </p:nvSpPr>
            <p:spPr>
              <a:xfrm>
                <a:off x="5389815" y="2320866"/>
                <a:ext cx="494522" cy="46185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0" name="TextBox 209">
                <a:extLst>
                  <a:ext uri="{FF2B5EF4-FFF2-40B4-BE49-F238E27FC236}">
                    <a16:creationId xmlns:a16="http://schemas.microsoft.com/office/drawing/2014/main" id="{6DC29FEE-1DF0-C7A9-7AB5-A8B184E322B1}"/>
                  </a:ext>
                </a:extLst>
              </p:cNvPr>
              <p:cNvSpPr txBox="1"/>
              <p:nvPr/>
            </p:nvSpPr>
            <p:spPr>
              <a:xfrm>
                <a:off x="5389815" y="2344711"/>
                <a:ext cx="494522" cy="399992"/>
              </a:xfrm>
              <a:prstGeom prst="ellipse">
                <a:avLst/>
              </a:prstGeom>
              <a:noFill/>
            </p:spPr>
            <p:txBody>
              <a:bodyPr wrap="square" rtlCol="0">
                <a:spAutoFit/>
              </a:bodyPr>
              <a:lstStyle/>
              <a:p>
                <a:pPr algn="ctr"/>
                <a:r>
                  <a:rPr lang="it-IT" b="1" dirty="0"/>
                  <a:t>10</a:t>
                </a:r>
              </a:p>
            </p:txBody>
          </p:sp>
        </p:grpSp>
        <p:grpSp>
          <p:nvGrpSpPr>
            <p:cNvPr id="211" name="Group 210">
              <a:extLst>
                <a:ext uri="{FF2B5EF4-FFF2-40B4-BE49-F238E27FC236}">
                  <a16:creationId xmlns:a16="http://schemas.microsoft.com/office/drawing/2014/main" id="{243EAFE4-1B82-7218-5283-7F8A46BAC50D}"/>
                </a:ext>
              </a:extLst>
            </p:cNvPr>
            <p:cNvGrpSpPr/>
            <p:nvPr/>
          </p:nvGrpSpPr>
          <p:grpSpPr>
            <a:xfrm>
              <a:off x="4495928" y="2332805"/>
              <a:ext cx="639038" cy="599679"/>
              <a:chOff x="5389815" y="2320866"/>
              <a:chExt cx="494522" cy="461859"/>
            </a:xfrm>
          </p:grpSpPr>
          <p:sp>
            <p:nvSpPr>
              <p:cNvPr id="212" name="Oval 211">
                <a:extLst>
                  <a:ext uri="{FF2B5EF4-FFF2-40B4-BE49-F238E27FC236}">
                    <a16:creationId xmlns:a16="http://schemas.microsoft.com/office/drawing/2014/main" id="{2DBB2435-0820-7FFC-32B6-EC270061FB88}"/>
                  </a:ext>
                </a:extLst>
              </p:cNvPr>
              <p:cNvSpPr/>
              <p:nvPr/>
            </p:nvSpPr>
            <p:spPr>
              <a:xfrm>
                <a:off x="5389815" y="2320866"/>
                <a:ext cx="494522" cy="46185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3" name="TextBox 212">
                <a:extLst>
                  <a:ext uri="{FF2B5EF4-FFF2-40B4-BE49-F238E27FC236}">
                    <a16:creationId xmlns:a16="http://schemas.microsoft.com/office/drawing/2014/main" id="{6AF48ADB-B55C-DFC5-5778-C1A32FD2B6B7}"/>
                  </a:ext>
                </a:extLst>
              </p:cNvPr>
              <p:cNvSpPr txBox="1"/>
              <p:nvPr/>
            </p:nvSpPr>
            <p:spPr>
              <a:xfrm>
                <a:off x="5389815" y="2415665"/>
                <a:ext cx="494522" cy="284451"/>
              </a:xfrm>
              <a:prstGeom prst="rect">
                <a:avLst/>
              </a:prstGeom>
              <a:noFill/>
            </p:spPr>
            <p:txBody>
              <a:bodyPr wrap="square" rtlCol="0">
                <a:spAutoFit/>
              </a:bodyPr>
              <a:lstStyle/>
              <a:p>
                <a:pPr algn="ctr"/>
                <a:r>
                  <a:rPr lang="it-IT" b="1" dirty="0"/>
                  <a:t>10</a:t>
                </a:r>
              </a:p>
            </p:txBody>
          </p:sp>
        </p:grpSp>
        <p:grpSp>
          <p:nvGrpSpPr>
            <p:cNvPr id="217" name="Group 216">
              <a:extLst>
                <a:ext uri="{FF2B5EF4-FFF2-40B4-BE49-F238E27FC236}">
                  <a16:creationId xmlns:a16="http://schemas.microsoft.com/office/drawing/2014/main" id="{6E0B8B11-C2F6-83AC-340E-100AE15478C4}"/>
                </a:ext>
              </a:extLst>
            </p:cNvPr>
            <p:cNvGrpSpPr/>
            <p:nvPr/>
          </p:nvGrpSpPr>
          <p:grpSpPr>
            <a:xfrm>
              <a:off x="5497216" y="2331177"/>
              <a:ext cx="639038" cy="599679"/>
              <a:chOff x="5389815" y="2320866"/>
              <a:chExt cx="494522" cy="461859"/>
            </a:xfrm>
            <a:solidFill>
              <a:schemeClr val="accent4"/>
            </a:solidFill>
          </p:grpSpPr>
          <p:sp>
            <p:nvSpPr>
              <p:cNvPr id="218" name="Oval 211">
                <a:extLst>
                  <a:ext uri="{FF2B5EF4-FFF2-40B4-BE49-F238E27FC236}">
                    <a16:creationId xmlns:a16="http://schemas.microsoft.com/office/drawing/2014/main" id="{F86574A4-E80F-4A51-3009-202DF222A027}"/>
                  </a:ext>
                </a:extLst>
              </p:cNvPr>
              <p:cNvSpPr/>
              <p:nvPr/>
            </p:nvSpPr>
            <p:spPr>
              <a:xfrm>
                <a:off x="5389815" y="2320866"/>
                <a:ext cx="494522" cy="461859"/>
              </a:xfrm>
              <a:prstGeom prst="rect">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9" name="TextBox 218">
                <a:extLst>
                  <a:ext uri="{FF2B5EF4-FFF2-40B4-BE49-F238E27FC236}">
                    <a16:creationId xmlns:a16="http://schemas.microsoft.com/office/drawing/2014/main" id="{FE3BAC2C-5170-AE4F-84E8-C02D2BC35313}"/>
                  </a:ext>
                </a:extLst>
              </p:cNvPr>
              <p:cNvSpPr txBox="1"/>
              <p:nvPr/>
            </p:nvSpPr>
            <p:spPr>
              <a:xfrm>
                <a:off x="5389815" y="2415665"/>
                <a:ext cx="494522" cy="284451"/>
              </a:xfrm>
              <a:prstGeom prst="rect">
                <a:avLst/>
              </a:prstGeom>
              <a:grpFill/>
              <a:ln>
                <a:solidFill>
                  <a:schemeClr val="accent4"/>
                </a:solidFill>
              </a:ln>
            </p:spPr>
            <p:txBody>
              <a:bodyPr wrap="square" rtlCol="0">
                <a:spAutoFit/>
              </a:bodyPr>
              <a:lstStyle/>
              <a:p>
                <a:pPr algn="ctr"/>
                <a:r>
                  <a:rPr lang="it-IT" b="1" dirty="0"/>
                  <a:t>40</a:t>
                </a:r>
              </a:p>
            </p:txBody>
          </p:sp>
        </p:grpSp>
        <p:sp>
          <p:nvSpPr>
            <p:cNvPr id="220" name="TextBox 219">
              <a:extLst>
                <a:ext uri="{FF2B5EF4-FFF2-40B4-BE49-F238E27FC236}">
                  <a16:creationId xmlns:a16="http://schemas.microsoft.com/office/drawing/2014/main" id="{3FB6A799-76AD-E946-1E65-05A38BBCB084}"/>
                </a:ext>
              </a:extLst>
            </p:cNvPr>
            <p:cNvSpPr txBox="1"/>
            <p:nvPr/>
          </p:nvSpPr>
          <p:spPr>
            <a:xfrm>
              <a:off x="5581153" y="3139308"/>
              <a:ext cx="433533" cy="338554"/>
            </a:xfrm>
            <a:prstGeom prst="rect">
              <a:avLst/>
            </a:prstGeom>
            <a:noFill/>
          </p:spPr>
          <p:txBody>
            <a:bodyPr wrap="square" rtlCol="0">
              <a:spAutoFit/>
            </a:bodyPr>
            <a:lstStyle/>
            <a:p>
              <a:r>
                <a:rPr lang="it-IT" sz="1600" dirty="0"/>
                <a:t>50</a:t>
              </a:r>
            </a:p>
          </p:txBody>
        </p:sp>
        <p:sp>
          <p:nvSpPr>
            <p:cNvPr id="221" name="TextBox 220">
              <a:extLst>
                <a:ext uri="{FF2B5EF4-FFF2-40B4-BE49-F238E27FC236}">
                  <a16:creationId xmlns:a16="http://schemas.microsoft.com/office/drawing/2014/main" id="{874FD634-2F41-3520-613B-6970C4E7FB98}"/>
                </a:ext>
              </a:extLst>
            </p:cNvPr>
            <p:cNvSpPr txBox="1"/>
            <p:nvPr/>
          </p:nvSpPr>
          <p:spPr>
            <a:xfrm>
              <a:off x="6271522" y="1611484"/>
              <a:ext cx="433533" cy="338554"/>
            </a:xfrm>
            <a:prstGeom prst="rect">
              <a:avLst/>
            </a:prstGeom>
            <a:noFill/>
          </p:spPr>
          <p:txBody>
            <a:bodyPr wrap="square" rtlCol="0">
              <a:spAutoFit/>
            </a:bodyPr>
            <a:lstStyle/>
            <a:p>
              <a:r>
                <a:rPr lang="it-IT" sz="1600" dirty="0"/>
                <a:t>50</a:t>
              </a:r>
            </a:p>
          </p:txBody>
        </p:sp>
        <p:sp>
          <p:nvSpPr>
            <p:cNvPr id="223" name="TextBox 222">
              <a:extLst>
                <a:ext uri="{FF2B5EF4-FFF2-40B4-BE49-F238E27FC236}">
                  <a16:creationId xmlns:a16="http://schemas.microsoft.com/office/drawing/2014/main" id="{46F81770-F1F4-0AB5-1E69-AC4F6F743FD5}"/>
                </a:ext>
              </a:extLst>
            </p:cNvPr>
            <p:cNvSpPr txBox="1"/>
            <p:nvPr/>
          </p:nvSpPr>
          <p:spPr>
            <a:xfrm>
              <a:off x="6282568" y="2469653"/>
              <a:ext cx="433533" cy="338554"/>
            </a:xfrm>
            <a:prstGeom prst="rect">
              <a:avLst/>
            </a:prstGeom>
            <a:noFill/>
          </p:spPr>
          <p:txBody>
            <a:bodyPr wrap="square" rtlCol="0">
              <a:spAutoFit/>
            </a:bodyPr>
            <a:lstStyle/>
            <a:p>
              <a:r>
                <a:rPr lang="it-IT" sz="1600" dirty="0"/>
                <a:t>50</a:t>
              </a:r>
            </a:p>
          </p:txBody>
        </p:sp>
        <p:cxnSp>
          <p:nvCxnSpPr>
            <p:cNvPr id="226" name="Straight Connector 225">
              <a:extLst>
                <a:ext uri="{FF2B5EF4-FFF2-40B4-BE49-F238E27FC236}">
                  <a16:creationId xmlns:a16="http://schemas.microsoft.com/office/drawing/2014/main" id="{3E14C5FE-F897-31E6-823D-958BA19628C8}"/>
                </a:ext>
              </a:extLst>
            </p:cNvPr>
            <p:cNvCxnSpPr>
              <a:cxnSpLocks/>
            </p:cNvCxnSpPr>
            <p:nvPr/>
          </p:nvCxnSpPr>
          <p:spPr>
            <a:xfrm flipH="1">
              <a:off x="6284039" y="827859"/>
              <a:ext cx="22819" cy="2718337"/>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9E7CBD7-3067-3A8D-CDCB-AE6362C2B814}"/>
                </a:ext>
              </a:extLst>
            </p:cNvPr>
            <p:cNvCxnSpPr>
              <a:cxnSpLocks/>
            </p:cNvCxnSpPr>
            <p:nvPr/>
          </p:nvCxnSpPr>
          <p:spPr>
            <a:xfrm>
              <a:off x="3227101" y="3099329"/>
              <a:ext cx="3603174"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pic>
        <p:nvPicPr>
          <p:cNvPr id="231" name="Picture 230">
            <a:extLst>
              <a:ext uri="{FF2B5EF4-FFF2-40B4-BE49-F238E27FC236}">
                <a16:creationId xmlns:a16="http://schemas.microsoft.com/office/drawing/2014/main" id="{74F2C7F1-A277-AD9E-B8AF-CB5C64EFA200}"/>
              </a:ext>
            </a:extLst>
          </p:cNvPr>
          <p:cNvPicPr>
            <a:picLocks noChangeAspect="1"/>
          </p:cNvPicPr>
          <p:nvPr/>
        </p:nvPicPr>
        <p:blipFill>
          <a:blip r:embed="rId8"/>
          <a:stretch>
            <a:fillRect/>
          </a:stretch>
        </p:blipFill>
        <p:spPr>
          <a:xfrm>
            <a:off x="8570265" y="1912592"/>
            <a:ext cx="3096590" cy="1924516"/>
          </a:xfrm>
          <a:prstGeom prst="rect">
            <a:avLst/>
          </a:prstGeom>
        </p:spPr>
      </p:pic>
    </p:spTree>
    <p:extLst>
      <p:ext uri="{BB962C8B-B14F-4D97-AF65-F5344CB8AC3E}">
        <p14:creationId xmlns:p14="http://schemas.microsoft.com/office/powerpoint/2010/main" val="1762442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04836D0-B73F-4094-AE1B-DBC317D2579A}"/>
              </a:ext>
            </a:extLst>
          </p:cNvPr>
          <p:cNvGraphicFramePr>
            <a:graphicFrameLocks noGrp="1"/>
          </p:cNvGraphicFramePr>
          <p:nvPr/>
        </p:nvGraphicFramePr>
        <p:xfrm>
          <a:off x="2320413" y="1142999"/>
          <a:ext cx="6174658" cy="3588776"/>
        </p:xfrm>
        <a:graphic>
          <a:graphicData uri="http://schemas.openxmlformats.org/drawingml/2006/table">
            <a:tbl>
              <a:tblPr firstRow="1" bandRow="1">
                <a:tableStyleId>{5C22544A-7EE6-4342-B048-85BDC9FD1C3A}</a:tableStyleId>
              </a:tblPr>
              <a:tblGrid>
                <a:gridCol w="3087329">
                  <a:extLst>
                    <a:ext uri="{9D8B030D-6E8A-4147-A177-3AD203B41FA5}">
                      <a16:colId xmlns:a16="http://schemas.microsoft.com/office/drawing/2014/main" val="814254373"/>
                    </a:ext>
                  </a:extLst>
                </a:gridCol>
                <a:gridCol w="3087329">
                  <a:extLst>
                    <a:ext uri="{9D8B030D-6E8A-4147-A177-3AD203B41FA5}">
                      <a16:colId xmlns:a16="http://schemas.microsoft.com/office/drawing/2014/main" val="3773158801"/>
                    </a:ext>
                  </a:extLst>
                </a:gridCol>
              </a:tblGrid>
              <a:tr h="1794388">
                <a:tc>
                  <a:txBody>
                    <a:bodyPr/>
                    <a:lstStyle/>
                    <a:p>
                      <a:pPr algn="ctr"/>
                      <a:endParaRPr lang="en-US" b="0" dirty="0">
                        <a:solidFill>
                          <a:schemeClr val="tx1"/>
                        </a:solidFill>
                      </a:endParaRPr>
                    </a:p>
                  </a:txBody>
                  <a:tcPr>
                    <a:lnL w="12700" cap="flat" cmpd="sng" algn="ctr">
                      <a:no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no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lnL w="12700" cap="flat" cmpd="sng" algn="ctr">
                      <a:solidFill>
                        <a:schemeClr val="tx1"/>
                      </a:solid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1920798"/>
                  </a:ext>
                </a:extLst>
              </a:tr>
              <a:tr h="1794388">
                <a:tc>
                  <a:txBody>
                    <a:bodyPr/>
                    <a:lstStyle/>
                    <a:p>
                      <a:pPr algn="ctr"/>
                      <a:endParaRPr lang="en-US" dirty="0"/>
                    </a:p>
                  </a:txBody>
                  <a:tcPr anchor="b">
                    <a:lnL w="12700" cap="flat" cmpd="sng" algn="ctr">
                      <a:no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solidFill>
                          <a:schemeClr val="tx1"/>
                        </a:solidFill>
                      </a:endParaRPr>
                    </a:p>
                  </a:txBody>
                  <a:tcPr anchor="b">
                    <a:lnL w="12700" cap="flat" cmpd="sng" algn="ctr">
                      <a:solidFill>
                        <a:schemeClr val="tx1"/>
                      </a:solidFill>
                      <a:prstDash val="dot"/>
                      <a:round/>
                      <a:headEnd type="none" w="med" len="med"/>
                      <a:tailEnd type="none" w="med" len="med"/>
                    </a:lnL>
                    <a:lnR w="12700" cap="flat" cmpd="sng" algn="ctr">
                      <a:no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7812218"/>
                  </a:ext>
                </a:extLst>
              </a:tr>
            </a:tbl>
          </a:graphicData>
        </a:graphic>
      </p:graphicFrame>
      <p:graphicFrame>
        <p:nvGraphicFramePr>
          <p:cNvPr id="7" name="Table 7">
            <a:extLst>
              <a:ext uri="{FF2B5EF4-FFF2-40B4-BE49-F238E27FC236}">
                <a16:creationId xmlns:a16="http://schemas.microsoft.com/office/drawing/2014/main" id="{2FEA5563-FE21-4718-9584-C1E73A3CCD3C}"/>
              </a:ext>
            </a:extLst>
          </p:cNvPr>
          <p:cNvGraphicFramePr>
            <a:graphicFrameLocks noGrp="1"/>
          </p:cNvGraphicFramePr>
          <p:nvPr/>
        </p:nvGraphicFramePr>
        <p:xfrm>
          <a:off x="3421626" y="1661650"/>
          <a:ext cx="3972232" cy="2551474"/>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357735656"/>
                    </a:ext>
                  </a:extLst>
                </a:gridCol>
                <a:gridCol w="1986116">
                  <a:extLst>
                    <a:ext uri="{9D8B030D-6E8A-4147-A177-3AD203B41FA5}">
                      <a16:colId xmlns:a16="http://schemas.microsoft.com/office/drawing/2014/main" val="1597949760"/>
                    </a:ext>
                  </a:extLst>
                </a:gridCol>
              </a:tblGrid>
              <a:tr h="1275737">
                <a:tc>
                  <a:txBody>
                    <a:bodyPr/>
                    <a:lstStyle/>
                    <a:p>
                      <a:r>
                        <a:rPr lang="en-US" b="0"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pPr algn="r"/>
                      <a:r>
                        <a:rPr lang="en-US"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extLst>
                  <a:ext uri="{0D108BD9-81ED-4DB2-BD59-A6C34878D82A}">
                    <a16:rowId xmlns:a16="http://schemas.microsoft.com/office/drawing/2014/main" val="3195069408"/>
                  </a:ext>
                </a:extLst>
              </a:tr>
              <a:tr h="1275737">
                <a:tc>
                  <a:txBody>
                    <a:bodyPr/>
                    <a:lstStyle/>
                    <a:p>
                      <a:pPr algn="l"/>
                      <a:r>
                        <a:rPr lang="en-US" dirty="0">
                          <a:solidFill>
                            <a:schemeClr val="tx1"/>
                          </a:solidFill>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pPr algn="r"/>
                      <a:r>
                        <a:rPr lang="en-US" dirty="0"/>
                        <a:t>40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extLst>
                  <a:ext uri="{0D108BD9-81ED-4DB2-BD59-A6C34878D82A}">
                    <a16:rowId xmlns:a16="http://schemas.microsoft.com/office/drawing/2014/main" val="4138243906"/>
                  </a:ext>
                </a:extLst>
              </a:tr>
            </a:tbl>
          </a:graphicData>
        </a:graphic>
      </p:graphicFrame>
      <p:graphicFrame>
        <p:nvGraphicFramePr>
          <p:cNvPr id="5" name="Table 5">
            <a:extLst>
              <a:ext uri="{FF2B5EF4-FFF2-40B4-BE49-F238E27FC236}">
                <a16:creationId xmlns:a16="http://schemas.microsoft.com/office/drawing/2014/main" id="{C4EDC018-7441-4B71-B624-9A9B0DE80674}"/>
              </a:ext>
            </a:extLst>
          </p:cNvPr>
          <p:cNvGraphicFramePr>
            <a:graphicFrameLocks noGrp="1"/>
          </p:cNvGraphicFramePr>
          <p:nvPr/>
        </p:nvGraphicFramePr>
        <p:xfrm>
          <a:off x="3785418" y="1983657"/>
          <a:ext cx="3244648" cy="1897626"/>
        </p:xfrm>
        <a:graphic>
          <a:graphicData uri="http://schemas.openxmlformats.org/drawingml/2006/table">
            <a:tbl>
              <a:tblPr firstRow="1" bandRow="1">
                <a:tableStyleId>{5C22544A-7EE6-4342-B048-85BDC9FD1C3A}</a:tableStyleId>
              </a:tblPr>
              <a:tblGrid>
                <a:gridCol w="1622324">
                  <a:extLst>
                    <a:ext uri="{9D8B030D-6E8A-4147-A177-3AD203B41FA5}">
                      <a16:colId xmlns:a16="http://schemas.microsoft.com/office/drawing/2014/main" val="538935932"/>
                    </a:ext>
                  </a:extLst>
                </a:gridCol>
                <a:gridCol w="1622324">
                  <a:extLst>
                    <a:ext uri="{9D8B030D-6E8A-4147-A177-3AD203B41FA5}">
                      <a16:colId xmlns:a16="http://schemas.microsoft.com/office/drawing/2014/main" val="1409115721"/>
                    </a:ext>
                  </a:extLst>
                </a:gridCol>
              </a:tblGrid>
              <a:tr h="948813">
                <a:tc>
                  <a:txBody>
                    <a:bodyPr/>
                    <a:lstStyle/>
                    <a:p>
                      <a:r>
                        <a:rPr lang="en-US" b="0" dirty="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a:r>
                        <a:rPr lang="en-US" b="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475945569"/>
                  </a:ext>
                </a:extLst>
              </a:tr>
              <a:tr h="948813">
                <a:tc>
                  <a:txBody>
                    <a:bodyPr/>
                    <a:lstStyle/>
                    <a:p>
                      <a:r>
                        <a:rPr lang="en-US" dirty="0">
                          <a:solidFill>
                            <a:schemeClr val="tx1"/>
                          </a:solidFill>
                        </a:rPr>
                        <a:t>15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a:r>
                        <a:rPr lang="en-US" dirty="0"/>
                        <a:t>35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164797677"/>
                  </a:ext>
                </a:extLst>
              </a:tr>
            </a:tbl>
          </a:graphicData>
        </a:graphic>
      </p:graphicFrame>
      <p:graphicFrame>
        <p:nvGraphicFramePr>
          <p:cNvPr id="4" name="Table 4">
            <a:extLst>
              <a:ext uri="{FF2B5EF4-FFF2-40B4-BE49-F238E27FC236}">
                <a16:creationId xmlns:a16="http://schemas.microsoft.com/office/drawing/2014/main" id="{94AEF63C-2610-4AB2-AA1D-8D9926A5BE8A}"/>
              </a:ext>
            </a:extLst>
          </p:cNvPr>
          <p:cNvGraphicFramePr>
            <a:graphicFrameLocks noGrp="1"/>
          </p:cNvGraphicFramePr>
          <p:nvPr/>
        </p:nvGraphicFramePr>
        <p:xfrm>
          <a:off x="4208207" y="2278624"/>
          <a:ext cx="2408904" cy="1307692"/>
        </p:xfrm>
        <a:graphic>
          <a:graphicData uri="http://schemas.openxmlformats.org/drawingml/2006/table">
            <a:tbl>
              <a:tblPr firstRow="1" bandRow="1">
                <a:tableStyleId>{2D5ABB26-0587-4C30-8999-92F81FD0307C}</a:tableStyleId>
              </a:tblPr>
              <a:tblGrid>
                <a:gridCol w="1204452">
                  <a:extLst>
                    <a:ext uri="{9D8B030D-6E8A-4147-A177-3AD203B41FA5}">
                      <a16:colId xmlns:a16="http://schemas.microsoft.com/office/drawing/2014/main" val="788026327"/>
                    </a:ext>
                  </a:extLst>
                </a:gridCol>
                <a:gridCol w="1204452">
                  <a:extLst>
                    <a:ext uri="{9D8B030D-6E8A-4147-A177-3AD203B41FA5}">
                      <a16:colId xmlns:a16="http://schemas.microsoft.com/office/drawing/2014/main" val="3513504364"/>
                    </a:ext>
                  </a:extLst>
                </a:gridCol>
              </a:tblGrid>
              <a:tr h="653846">
                <a:tc>
                  <a:txBody>
                    <a:bodyPr/>
                    <a:lstStyle/>
                    <a:p>
                      <a:r>
                        <a:rPr lang="en-US"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65418490"/>
                  </a:ext>
                </a:extLst>
              </a:tr>
              <a:tr h="653846">
                <a:tc>
                  <a:txBody>
                    <a:bodyPr/>
                    <a:lstStyle/>
                    <a:p>
                      <a:r>
                        <a:rPr lang="en-US" dirty="0"/>
                        <a:t>20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r"/>
                      <a:r>
                        <a:rPr lang="en-US" dirty="0"/>
                        <a:t>30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36759052"/>
                  </a:ext>
                </a:extLst>
              </a:tr>
            </a:tbl>
          </a:graphicData>
        </a:graphic>
      </p:graphicFrame>
      <p:graphicFrame>
        <p:nvGraphicFramePr>
          <p:cNvPr id="2" name="Table 2">
            <a:extLst>
              <a:ext uri="{FF2B5EF4-FFF2-40B4-BE49-F238E27FC236}">
                <a16:creationId xmlns:a16="http://schemas.microsoft.com/office/drawing/2014/main" id="{491B1074-9639-480E-873B-74F8EB60D85C}"/>
              </a:ext>
            </a:extLst>
          </p:cNvPr>
          <p:cNvGraphicFramePr>
            <a:graphicFrameLocks noGrp="1"/>
          </p:cNvGraphicFramePr>
          <p:nvPr/>
        </p:nvGraphicFramePr>
        <p:xfrm>
          <a:off x="4630993" y="2534264"/>
          <a:ext cx="1553498" cy="806246"/>
        </p:xfrm>
        <a:graphic>
          <a:graphicData uri="http://schemas.openxmlformats.org/drawingml/2006/table">
            <a:tbl>
              <a:tblPr firstRow="1" bandRow="1">
                <a:tableStyleId>{5940675A-B579-460E-94D1-54222C63F5DA}</a:tableStyleId>
              </a:tblPr>
              <a:tblGrid>
                <a:gridCol w="776749">
                  <a:extLst>
                    <a:ext uri="{9D8B030D-6E8A-4147-A177-3AD203B41FA5}">
                      <a16:colId xmlns:a16="http://schemas.microsoft.com/office/drawing/2014/main" val="3974224731"/>
                    </a:ext>
                  </a:extLst>
                </a:gridCol>
                <a:gridCol w="776749">
                  <a:extLst>
                    <a:ext uri="{9D8B030D-6E8A-4147-A177-3AD203B41FA5}">
                      <a16:colId xmlns:a16="http://schemas.microsoft.com/office/drawing/2014/main" val="1326649890"/>
                    </a:ext>
                  </a:extLst>
                </a:gridCol>
              </a:tblGrid>
              <a:tr h="403123">
                <a:tc>
                  <a:txBody>
                    <a:bodyPr/>
                    <a:lstStyle/>
                    <a:p>
                      <a:pPr algn="ctr"/>
                      <a:r>
                        <a:rPr lang="en-US" dirty="0"/>
                        <a:t>25</a:t>
                      </a:r>
                    </a:p>
                  </a:txBody>
                  <a:tcPr anchor="ctr">
                    <a:solidFill>
                      <a:schemeClr val="accent4">
                        <a:lumMod val="60000"/>
                        <a:lumOff val="40000"/>
                      </a:schemeClr>
                    </a:solidFill>
                  </a:tcPr>
                </a:tc>
                <a:tc>
                  <a:txBody>
                    <a:bodyPr/>
                    <a:lstStyle/>
                    <a:p>
                      <a:pPr algn="ctr"/>
                      <a:r>
                        <a:rPr lang="en-US" dirty="0"/>
                        <a:t>25</a:t>
                      </a:r>
                    </a:p>
                  </a:txBody>
                  <a:tcPr anchor="ctr">
                    <a:solidFill>
                      <a:schemeClr val="accent4">
                        <a:lumMod val="60000"/>
                        <a:lumOff val="40000"/>
                      </a:schemeClr>
                    </a:solidFill>
                  </a:tcPr>
                </a:tc>
                <a:extLst>
                  <a:ext uri="{0D108BD9-81ED-4DB2-BD59-A6C34878D82A}">
                    <a16:rowId xmlns:a16="http://schemas.microsoft.com/office/drawing/2014/main" val="2017826900"/>
                  </a:ext>
                </a:extLst>
              </a:tr>
              <a:tr h="403123">
                <a:tc>
                  <a:txBody>
                    <a:bodyPr/>
                    <a:lstStyle/>
                    <a:p>
                      <a:pPr algn="ctr"/>
                      <a:r>
                        <a:rPr lang="en-US" dirty="0"/>
                        <a:t>25</a:t>
                      </a:r>
                    </a:p>
                  </a:txBody>
                  <a:tcPr anchor="ctr">
                    <a:solidFill>
                      <a:schemeClr val="accent4">
                        <a:lumMod val="60000"/>
                        <a:lumOff val="40000"/>
                      </a:schemeClr>
                    </a:solidFill>
                  </a:tcPr>
                </a:tc>
                <a:tc>
                  <a:txBody>
                    <a:bodyPr/>
                    <a:lstStyle/>
                    <a:p>
                      <a:pPr algn="ctr"/>
                      <a:r>
                        <a:rPr lang="en-US" dirty="0"/>
                        <a:t>25</a:t>
                      </a:r>
                    </a:p>
                  </a:txBody>
                  <a:tcPr anchor="ctr">
                    <a:solidFill>
                      <a:schemeClr val="accent4">
                        <a:lumMod val="60000"/>
                        <a:lumOff val="40000"/>
                      </a:schemeClr>
                    </a:solidFill>
                  </a:tcPr>
                </a:tc>
                <a:extLst>
                  <a:ext uri="{0D108BD9-81ED-4DB2-BD59-A6C34878D82A}">
                    <a16:rowId xmlns:a16="http://schemas.microsoft.com/office/drawing/2014/main" val="3912175021"/>
                  </a:ext>
                </a:extLst>
              </a:tr>
            </a:tbl>
          </a:graphicData>
        </a:graphic>
      </p:graphicFrame>
      <p:sp>
        <p:nvSpPr>
          <p:cNvPr id="9" name="TextBox 8">
            <a:extLst>
              <a:ext uri="{FF2B5EF4-FFF2-40B4-BE49-F238E27FC236}">
                <a16:creationId xmlns:a16="http://schemas.microsoft.com/office/drawing/2014/main" id="{2A4820EF-DB2F-4C96-B1E3-4CD0CA17C5E5}"/>
              </a:ext>
            </a:extLst>
          </p:cNvPr>
          <p:cNvSpPr txBox="1"/>
          <p:nvPr/>
        </p:nvSpPr>
        <p:spPr>
          <a:xfrm>
            <a:off x="2050024" y="2069068"/>
            <a:ext cx="1160207" cy="369332"/>
          </a:xfrm>
          <a:prstGeom prst="rect">
            <a:avLst/>
          </a:prstGeom>
          <a:noFill/>
        </p:spPr>
        <p:txBody>
          <a:bodyPr wrap="square" rtlCol="0">
            <a:spAutoFit/>
          </a:bodyPr>
          <a:lstStyle/>
          <a:p>
            <a:r>
              <a:rPr lang="en-US" dirty="0"/>
              <a:t>Liberal</a:t>
            </a:r>
          </a:p>
        </p:txBody>
      </p:sp>
      <p:sp>
        <p:nvSpPr>
          <p:cNvPr id="10" name="TextBox 9">
            <a:extLst>
              <a:ext uri="{FF2B5EF4-FFF2-40B4-BE49-F238E27FC236}">
                <a16:creationId xmlns:a16="http://schemas.microsoft.com/office/drawing/2014/main" id="{FC4BB1B3-5A1A-421A-9890-8AA10201B5FE}"/>
              </a:ext>
            </a:extLst>
          </p:cNvPr>
          <p:cNvSpPr txBox="1"/>
          <p:nvPr/>
        </p:nvSpPr>
        <p:spPr>
          <a:xfrm>
            <a:off x="1966452" y="3340510"/>
            <a:ext cx="1295816" cy="338554"/>
          </a:xfrm>
          <a:prstGeom prst="rect">
            <a:avLst/>
          </a:prstGeom>
          <a:noFill/>
        </p:spPr>
        <p:txBody>
          <a:bodyPr wrap="square" rtlCol="0">
            <a:spAutoFit/>
          </a:bodyPr>
          <a:lstStyle/>
          <a:p>
            <a:r>
              <a:rPr lang="en-US" sz="1600" dirty="0"/>
              <a:t>Conservative</a:t>
            </a:r>
          </a:p>
        </p:txBody>
      </p:sp>
      <p:sp>
        <p:nvSpPr>
          <p:cNvPr id="11" name="TextBox 10">
            <a:extLst>
              <a:ext uri="{FF2B5EF4-FFF2-40B4-BE49-F238E27FC236}">
                <a16:creationId xmlns:a16="http://schemas.microsoft.com/office/drawing/2014/main" id="{7A590E65-A878-4533-8D95-136EA6760046}"/>
              </a:ext>
            </a:extLst>
          </p:cNvPr>
          <p:cNvSpPr txBox="1"/>
          <p:nvPr/>
        </p:nvSpPr>
        <p:spPr>
          <a:xfrm>
            <a:off x="7521677" y="2150805"/>
            <a:ext cx="599768" cy="369332"/>
          </a:xfrm>
          <a:prstGeom prst="rect">
            <a:avLst/>
          </a:prstGeom>
          <a:noFill/>
        </p:spPr>
        <p:txBody>
          <a:bodyPr wrap="square" rtlCol="0">
            <a:spAutoFit/>
          </a:bodyPr>
          <a:lstStyle/>
          <a:p>
            <a:r>
              <a:rPr lang="en-US" dirty="0"/>
              <a:t>50</a:t>
            </a:r>
          </a:p>
        </p:txBody>
      </p:sp>
      <p:sp>
        <p:nvSpPr>
          <p:cNvPr id="12" name="TextBox 11">
            <a:extLst>
              <a:ext uri="{FF2B5EF4-FFF2-40B4-BE49-F238E27FC236}">
                <a16:creationId xmlns:a16="http://schemas.microsoft.com/office/drawing/2014/main" id="{4DC4EE65-5B47-40F0-8446-D0872B727E5B}"/>
              </a:ext>
            </a:extLst>
          </p:cNvPr>
          <p:cNvSpPr txBox="1"/>
          <p:nvPr/>
        </p:nvSpPr>
        <p:spPr>
          <a:xfrm>
            <a:off x="7548298" y="3256624"/>
            <a:ext cx="418704" cy="369332"/>
          </a:xfrm>
          <a:prstGeom prst="rect">
            <a:avLst/>
          </a:prstGeom>
          <a:noFill/>
        </p:spPr>
        <p:txBody>
          <a:bodyPr wrap="none" rtlCol="0">
            <a:spAutoFit/>
          </a:bodyPr>
          <a:lstStyle/>
          <a:p>
            <a:r>
              <a:rPr lang="en-US" dirty="0"/>
              <a:t>50</a:t>
            </a:r>
          </a:p>
        </p:txBody>
      </p:sp>
      <p:sp>
        <p:nvSpPr>
          <p:cNvPr id="13" name="TextBox 12">
            <a:extLst>
              <a:ext uri="{FF2B5EF4-FFF2-40B4-BE49-F238E27FC236}">
                <a16:creationId xmlns:a16="http://schemas.microsoft.com/office/drawing/2014/main" id="{18B27E7A-BE36-4B71-A487-5176E184F644}"/>
              </a:ext>
            </a:extLst>
          </p:cNvPr>
          <p:cNvSpPr txBox="1"/>
          <p:nvPr/>
        </p:nvSpPr>
        <p:spPr>
          <a:xfrm>
            <a:off x="5869860" y="1038531"/>
            <a:ext cx="926407" cy="369332"/>
          </a:xfrm>
          <a:prstGeom prst="rect">
            <a:avLst/>
          </a:prstGeom>
          <a:noFill/>
        </p:spPr>
        <p:txBody>
          <a:bodyPr wrap="none" rtlCol="0">
            <a:spAutoFit/>
          </a:bodyPr>
          <a:lstStyle/>
          <a:p>
            <a:r>
              <a:rPr lang="en-US" b="0" dirty="0">
                <a:solidFill>
                  <a:schemeClr val="tx1"/>
                </a:solidFill>
              </a:rPr>
              <a:t>Migrant</a:t>
            </a:r>
            <a:endParaRPr lang="en-US" dirty="0"/>
          </a:p>
        </p:txBody>
      </p:sp>
      <p:sp>
        <p:nvSpPr>
          <p:cNvPr id="14" name="TextBox 13">
            <a:extLst>
              <a:ext uri="{FF2B5EF4-FFF2-40B4-BE49-F238E27FC236}">
                <a16:creationId xmlns:a16="http://schemas.microsoft.com/office/drawing/2014/main" id="{8C9D027D-2778-4C07-B1EE-3AF6DE2EB2BC}"/>
              </a:ext>
            </a:extLst>
          </p:cNvPr>
          <p:cNvSpPr txBox="1"/>
          <p:nvPr/>
        </p:nvSpPr>
        <p:spPr>
          <a:xfrm>
            <a:off x="4208207" y="4362443"/>
            <a:ext cx="418704" cy="369332"/>
          </a:xfrm>
          <a:prstGeom prst="rect">
            <a:avLst/>
          </a:prstGeom>
          <a:noFill/>
        </p:spPr>
        <p:txBody>
          <a:bodyPr wrap="none" rtlCol="0">
            <a:spAutoFit/>
          </a:bodyPr>
          <a:lstStyle/>
          <a:p>
            <a:r>
              <a:rPr lang="en-US" b="0" dirty="0">
                <a:solidFill>
                  <a:schemeClr val="tx1"/>
                </a:solidFill>
              </a:rPr>
              <a:t>50</a:t>
            </a:r>
            <a:endParaRPr lang="en-US" dirty="0"/>
          </a:p>
        </p:txBody>
      </p:sp>
      <p:sp>
        <p:nvSpPr>
          <p:cNvPr id="16" name="TextBox 15">
            <a:extLst>
              <a:ext uri="{FF2B5EF4-FFF2-40B4-BE49-F238E27FC236}">
                <a16:creationId xmlns:a16="http://schemas.microsoft.com/office/drawing/2014/main" id="{9ABA37B4-C13B-414F-B921-0635810EFF7C}"/>
              </a:ext>
            </a:extLst>
          </p:cNvPr>
          <p:cNvSpPr txBox="1"/>
          <p:nvPr/>
        </p:nvSpPr>
        <p:spPr>
          <a:xfrm>
            <a:off x="3991897" y="1046512"/>
            <a:ext cx="914401" cy="369332"/>
          </a:xfrm>
          <a:prstGeom prst="rect">
            <a:avLst/>
          </a:prstGeom>
          <a:noFill/>
        </p:spPr>
        <p:txBody>
          <a:bodyPr wrap="square">
            <a:spAutoFit/>
          </a:bodyPr>
          <a:lstStyle/>
          <a:p>
            <a:r>
              <a:rPr lang="en-US" b="0" dirty="0">
                <a:solidFill>
                  <a:schemeClr val="tx1"/>
                </a:solidFill>
              </a:rPr>
              <a:t>Native</a:t>
            </a:r>
            <a:endParaRPr lang="en-US" dirty="0"/>
          </a:p>
        </p:txBody>
      </p:sp>
      <p:sp>
        <p:nvSpPr>
          <p:cNvPr id="17" name="TextBox 16">
            <a:extLst>
              <a:ext uri="{FF2B5EF4-FFF2-40B4-BE49-F238E27FC236}">
                <a16:creationId xmlns:a16="http://schemas.microsoft.com/office/drawing/2014/main" id="{B1C93C80-C452-4D34-8745-5E62DBEB39E6}"/>
              </a:ext>
            </a:extLst>
          </p:cNvPr>
          <p:cNvSpPr txBox="1"/>
          <p:nvPr/>
        </p:nvSpPr>
        <p:spPr>
          <a:xfrm>
            <a:off x="6293734" y="4437102"/>
            <a:ext cx="418704" cy="369332"/>
          </a:xfrm>
          <a:prstGeom prst="rect">
            <a:avLst/>
          </a:prstGeom>
          <a:noFill/>
        </p:spPr>
        <p:txBody>
          <a:bodyPr wrap="none" rtlCol="0">
            <a:spAutoFit/>
          </a:bodyPr>
          <a:lstStyle/>
          <a:p>
            <a:r>
              <a:rPr lang="en-US" b="0" dirty="0">
                <a:solidFill>
                  <a:schemeClr val="tx1"/>
                </a:solidFill>
              </a:rPr>
              <a:t>50</a:t>
            </a:r>
            <a:endParaRPr lang="en-US" dirty="0"/>
          </a:p>
        </p:txBody>
      </p:sp>
      <p:sp>
        <p:nvSpPr>
          <p:cNvPr id="18" name="TextBox 17">
            <a:extLst>
              <a:ext uri="{FF2B5EF4-FFF2-40B4-BE49-F238E27FC236}">
                <a16:creationId xmlns:a16="http://schemas.microsoft.com/office/drawing/2014/main" id="{DFE3D46D-F78F-4141-8BA3-3FBF2C888BD4}"/>
              </a:ext>
            </a:extLst>
          </p:cNvPr>
          <p:cNvSpPr txBox="1"/>
          <p:nvPr/>
        </p:nvSpPr>
        <p:spPr>
          <a:xfrm>
            <a:off x="-412955" y="2516850"/>
            <a:ext cx="2551472" cy="646331"/>
          </a:xfrm>
          <a:prstGeom prst="rect">
            <a:avLst/>
          </a:prstGeom>
          <a:noFill/>
        </p:spPr>
        <p:txBody>
          <a:bodyPr wrap="square" rtlCol="0">
            <a:spAutoFit/>
          </a:bodyPr>
          <a:lstStyle/>
          <a:p>
            <a:pPr algn="ctr"/>
            <a:r>
              <a:rPr lang="en-US" dirty="0"/>
              <a:t>Value distribution (population level)</a:t>
            </a:r>
          </a:p>
        </p:txBody>
      </p:sp>
      <p:sp>
        <p:nvSpPr>
          <p:cNvPr id="19" name="TextBox 18">
            <a:extLst>
              <a:ext uri="{FF2B5EF4-FFF2-40B4-BE49-F238E27FC236}">
                <a16:creationId xmlns:a16="http://schemas.microsoft.com/office/drawing/2014/main" id="{A15FA66C-2191-4DD8-B925-595511D7B6B4}"/>
              </a:ext>
            </a:extLst>
          </p:cNvPr>
          <p:cNvSpPr txBox="1"/>
          <p:nvPr/>
        </p:nvSpPr>
        <p:spPr>
          <a:xfrm>
            <a:off x="4065639" y="231196"/>
            <a:ext cx="2551472" cy="646331"/>
          </a:xfrm>
          <a:prstGeom prst="rect">
            <a:avLst/>
          </a:prstGeom>
          <a:noFill/>
        </p:spPr>
        <p:txBody>
          <a:bodyPr wrap="square" rtlCol="0">
            <a:spAutoFit/>
          </a:bodyPr>
          <a:lstStyle/>
          <a:p>
            <a:pPr algn="ctr"/>
            <a:r>
              <a:rPr lang="en-US" dirty="0"/>
              <a:t>Ethnic distribution (population level)</a:t>
            </a:r>
          </a:p>
        </p:txBody>
      </p:sp>
      <p:cxnSp>
        <p:nvCxnSpPr>
          <p:cNvPr id="21" name="Straight Connector 20">
            <a:extLst>
              <a:ext uri="{FF2B5EF4-FFF2-40B4-BE49-F238E27FC236}">
                <a16:creationId xmlns:a16="http://schemas.microsoft.com/office/drawing/2014/main" id="{42A4C428-AA4B-4C79-9A09-8F8C5446B145}"/>
              </a:ext>
            </a:extLst>
          </p:cNvPr>
          <p:cNvCxnSpPr>
            <a:cxnSpLocks/>
          </p:cNvCxnSpPr>
          <p:nvPr/>
        </p:nvCxnSpPr>
        <p:spPr>
          <a:xfrm>
            <a:off x="3421626" y="195137"/>
            <a:ext cx="0" cy="492746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B279B9-09EC-4FE5-A68B-872A646DEB53}"/>
              </a:ext>
            </a:extLst>
          </p:cNvPr>
          <p:cNvCxnSpPr>
            <a:cxnSpLocks/>
          </p:cNvCxnSpPr>
          <p:nvPr/>
        </p:nvCxnSpPr>
        <p:spPr>
          <a:xfrm>
            <a:off x="7388942" y="195136"/>
            <a:ext cx="0" cy="492747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74C081F-01B9-412D-86E3-2AE2BB8508D4}"/>
              </a:ext>
            </a:extLst>
          </p:cNvPr>
          <p:cNvCxnSpPr>
            <a:cxnSpLocks/>
          </p:cNvCxnSpPr>
          <p:nvPr/>
        </p:nvCxnSpPr>
        <p:spPr>
          <a:xfrm>
            <a:off x="167148" y="1665058"/>
            <a:ext cx="814602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461502B-3DCB-4C4F-A4AC-761D64B6E71F}"/>
              </a:ext>
            </a:extLst>
          </p:cNvPr>
          <p:cNvCxnSpPr>
            <a:cxnSpLocks/>
          </p:cNvCxnSpPr>
          <p:nvPr/>
        </p:nvCxnSpPr>
        <p:spPr>
          <a:xfrm>
            <a:off x="135193" y="4213124"/>
            <a:ext cx="814602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1FC60356-7110-46F7-9EF3-AB80FB3357EC}"/>
              </a:ext>
            </a:extLst>
          </p:cNvPr>
          <p:cNvSpPr/>
          <p:nvPr/>
        </p:nvSpPr>
        <p:spPr>
          <a:xfrm>
            <a:off x="8792497" y="2130702"/>
            <a:ext cx="304798" cy="29127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FC87D68-4CEB-4FE3-9CDA-AB25F03F092B}"/>
              </a:ext>
            </a:extLst>
          </p:cNvPr>
          <p:cNvSpPr/>
          <p:nvPr/>
        </p:nvSpPr>
        <p:spPr>
          <a:xfrm>
            <a:off x="8792497" y="2441875"/>
            <a:ext cx="304798" cy="29127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0644C02-B136-43EB-AF28-C572F5DA95E2}"/>
              </a:ext>
            </a:extLst>
          </p:cNvPr>
          <p:cNvSpPr/>
          <p:nvPr/>
        </p:nvSpPr>
        <p:spPr>
          <a:xfrm>
            <a:off x="8792497" y="2748432"/>
            <a:ext cx="304798" cy="291279"/>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73538BB-8F20-4E53-B116-03D670A5A741}"/>
              </a:ext>
            </a:extLst>
          </p:cNvPr>
          <p:cNvSpPr/>
          <p:nvPr/>
        </p:nvSpPr>
        <p:spPr>
          <a:xfrm>
            <a:off x="8792497" y="3040981"/>
            <a:ext cx="304798" cy="291279"/>
          </a:xfrm>
          <a:prstGeom prst="rect">
            <a:avLst/>
          </a:prstGeom>
          <a:solidFill>
            <a:srgbClr val="FF66FF"/>
          </a:solid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C34632-4C04-4A52-BECB-C993F59B9DEA}"/>
              </a:ext>
            </a:extLst>
          </p:cNvPr>
          <p:cNvSpPr txBox="1"/>
          <p:nvPr/>
        </p:nvSpPr>
        <p:spPr>
          <a:xfrm>
            <a:off x="9102626" y="2122452"/>
            <a:ext cx="1578910" cy="307777"/>
          </a:xfrm>
          <a:prstGeom prst="rect">
            <a:avLst/>
          </a:prstGeom>
          <a:noFill/>
          <a:ln>
            <a:solidFill>
              <a:schemeClr val="tx1"/>
            </a:solidFill>
            <a:prstDash val="dash"/>
          </a:ln>
        </p:spPr>
        <p:txBody>
          <a:bodyPr wrap="square" rtlCol="0">
            <a:spAutoFit/>
          </a:bodyPr>
          <a:lstStyle/>
          <a:p>
            <a:r>
              <a:rPr lang="en-US" sz="1400" dirty="0"/>
              <a:t>50 % liberal native</a:t>
            </a:r>
          </a:p>
        </p:txBody>
      </p:sp>
      <p:sp>
        <p:nvSpPr>
          <p:cNvPr id="40" name="TextBox 39">
            <a:extLst>
              <a:ext uri="{FF2B5EF4-FFF2-40B4-BE49-F238E27FC236}">
                <a16:creationId xmlns:a16="http://schemas.microsoft.com/office/drawing/2014/main" id="{5A918453-46BC-49EE-843E-7D415508D14B}"/>
              </a:ext>
            </a:extLst>
          </p:cNvPr>
          <p:cNvSpPr txBox="1"/>
          <p:nvPr/>
        </p:nvSpPr>
        <p:spPr>
          <a:xfrm>
            <a:off x="9098918" y="2426648"/>
            <a:ext cx="1578910" cy="307777"/>
          </a:xfrm>
          <a:prstGeom prst="rect">
            <a:avLst/>
          </a:prstGeom>
          <a:noFill/>
          <a:ln>
            <a:solidFill>
              <a:schemeClr val="tx1"/>
            </a:solidFill>
            <a:prstDash val="dash"/>
          </a:ln>
        </p:spPr>
        <p:txBody>
          <a:bodyPr wrap="square" rtlCol="0">
            <a:spAutoFit/>
          </a:bodyPr>
          <a:lstStyle/>
          <a:p>
            <a:r>
              <a:rPr lang="en-US" sz="1400" dirty="0"/>
              <a:t>60 % liberal native</a:t>
            </a:r>
          </a:p>
        </p:txBody>
      </p:sp>
      <p:sp>
        <p:nvSpPr>
          <p:cNvPr id="41" name="TextBox 40">
            <a:extLst>
              <a:ext uri="{FF2B5EF4-FFF2-40B4-BE49-F238E27FC236}">
                <a16:creationId xmlns:a16="http://schemas.microsoft.com/office/drawing/2014/main" id="{5C0B5803-050B-4DC3-9C56-87B778752C24}"/>
              </a:ext>
            </a:extLst>
          </p:cNvPr>
          <p:cNvSpPr txBox="1"/>
          <p:nvPr/>
        </p:nvSpPr>
        <p:spPr>
          <a:xfrm>
            <a:off x="9087592" y="2726176"/>
            <a:ext cx="1578910" cy="307777"/>
          </a:xfrm>
          <a:prstGeom prst="rect">
            <a:avLst/>
          </a:prstGeom>
          <a:noFill/>
          <a:ln>
            <a:solidFill>
              <a:schemeClr val="tx1"/>
            </a:solidFill>
            <a:prstDash val="dash"/>
          </a:ln>
        </p:spPr>
        <p:txBody>
          <a:bodyPr wrap="square" rtlCol="0">
            <a:spAutoFit/>
          </a:bodyPr>
          <a:lstStyle/>
          <a:p>
            <a:r>
              <a:rPr lang="en-US" sz="1400" dirty="0"/>
              <a:t>70 % liberal native</a:t>
            </a:r>
          </a:p>
        </p:txBody>
      </p:sp>
      <p:sp>
        <p:nvSpPr>
          <p:cNvPr id="42" name="TextBox 41">
            <a:extLst>
              <a:ext uri="{FF2B5EF4-FFF2-40B4-BE49-F238E27FC236}">
                <a16:creationId xmlns:a16="http://schemas.microsoft.com/office/drawing/2014/main" id="{DBFB8DED-5269-49D7-A79C-70354021DAE0}"/>
              </a:ext>
            </a:extLst>
          </p:cNvPr>
          <p:cNvSpPr txBox="1"/>
          <p:nvPr/>
        </p:nvSpPr>
        <p:spPr>
          <a:xfrm>
            <a:off x="9097295" y="3032733"/>
            <a:ext cx="1578910" cy="307777"/>
          </a:xfrm>
          <a:prstGeom prst="rect">
            <a:avLst/>
          </a:prstGeom>
          <a:noFill/>
          <a:ln>
            <a:solidFill>
              <a:schemeClr val="tx1"/>
            </a:solidFill>
            <a:prstDash val="dash"/>
          </a:ln>
        </p:spPr>
        <p:txBody>
          <a:bodyPr wrap="square" rtlCol="0">
            <a:spAutoFit/>
          </a:bodyPr>
          <a:lstStyle/>
          <a:p>
            <a:r>
              <a:rPr lang="en-US" sz="1400" dirty="0"/>
              <a:t>80 % liberal native</a:t>
            </a:r>
          </a:p>
        </p:txBody>
      </p:sp>
      <p:sp>
        <p:nvSpPr>
          <p:cNvPr id="43" name="TextBox 42">
            <a:extLst>
              <a:ext uri="{FF2B5EF4-FFF2-40B4-BE49-F238E27FC236}">
                <a16:creationId xmlns:a16="http://schemas.microsoft.com/office/drawing/2014/main" id="{205CCAC2-E211-4A71-A325-377BB554F6CF}"/>
              </a:ext>
            </a:extLst>
          </p:cNvPr>
          <p:cNvSpPr txBox="1"/>
          <p:nvPr/>
        </p:nvSpPr>
        <p:spPr>
          <a:xfrm>
            <a:off x="8622890" y="1499668"/>
            <a:ext cx="3500283" cy="369332"/>
          </a:xfrm>
          <a:prstGeom prst="rect">
            <a:avLst/>
          </a:prstGeom>
          <a:noFill/>
        </p:spPr>
        <p:txBody>
          <a:bodyPr wrap="square" rtlCol="0">
            <a:spAutoFit/>
          </a:bodyPr>
          <a:lstStyle/>
          <a:p>
            <a:r>
              <a:rPr lang="en-US" dirty="0"/>
              <a:t>probability a native is liberal</a:t>
            </a:r>
          </a:p>
        </p:txBody>
      </p:sp>
      <p:sp>
        <p:nvSpPr>
          <p:cNvPr id="44" name="TextBox 43">
            <a:extLst>
              <a:ext uri="{FF2B5EF4-FFF2-40B4-BE49-F238E27FC236}">
                <a16:creationId xmlns:a16="http://schemas.microsoft.com/office/drawing/2014/main" id="{A7C9CAD3-B05A-46F5-B72E-64BA6D84EC36}"/>
              </a:ext>
            </a:extLst>
          </p:cNvPr>
          <p:cNvSpPr txBox="1"/>
          <p:nvPr/>
        </p:nvSpPr>
        <p:spPr>
          <a:xfrm>
            <a:off x="8495071" y="98323"/>
            <a:ext cx="3500283" cy="369332"/>
          </a:xfrm>
          <a:prstGeom prst="rect">
            <a:avLst/>
          </a:prstGeom>
          <a:noFill/>
        </p:spPr>
        <p:txBody>
          <a:bodyPr wrap="square" rtlCol="0">
            <a:spAutoFit/>
          </a:bodyPr>
          <a:lstStyle/>
          <a:p>
            <a:r>
              <a:rPr lang="en-US" dirty="0" err="1"/>
              <a:t>multidiversity</a:t>
            </a:r>
            <a:r>
              <a:rPr lang="en-US" dirty="0"/>
              <a:t> </a:t>
            </a:r>
            <a:r>
              <a:rPr lang="en-US"/>
              <a:t>/ minority -</a:t>
            </a:r>
            <a:r>
              <a:rPr lang="en-US" dirty="0"/>
              <a:t>minority </a:t>
            </a:r>
          </a:p>
        </p:txBody>
      </p:sp>
      <p:sp>
        <p:nvSpPr>
          <p:cNvPr id="3" name="TextBox 2">
            <a:extLst>
              <a:ext uri="{FF2B5EF4-FFF2-40B4-BE49-F238E27FC236}">
                <a16:creationId xmlns:a16="http://schemas.microsoft.com/office/drawing/2014/main" id="{5A6626AD-E4F7-46A7-580F-A1A72C1521EE}"/>
              </a:ext>
            </a:extLst>
          </p:cNvPr>
          <p:cNvSpPr txBox="1"/>
          <p:nvPr/>
        </p:nvSpPr>
        <p:spPr>
          <a:xfrm>
            <a:off x="8622889" y="3481663"/>
            <a:ext cx="3500283" cy="646331"/>
          </a:xfrm>
          <a:prstGeom prst="rect">
            <a:avLst/>
          </a:prstGeom>
          <a:noFill/>
        </p:spPr>
        <p:txBody>
          <a:bodyPr wrap="square" rtlCol="0">
            <a:spAutoFit/>
          </a:bodyPr>
          <a:lstStyle/>
          <a:p>
            <a:r>
              <a:rPr lang="en-US" dirty="0"/>
              <a:t>probability a minority is liberal = </a:t>
            </a:r>
          </a:p>
          <a:p>
            <a:r>
              <a:rPr lang="en-US" dirty="0"/>
              <a:t>1 – probability a native is liberal</a:t>
            </a:r>
          </a:p>
        </p:txBody>
      </p:sp>
    </p:spTree>
    <p:extLst>
      <p:ext uri="{BB962C8B-B14F-4D97-AF65-F5344CB8AC3E}">
        <p14:creationId xmlns:p14="http://schemas.microsoft.com/office/powerpoint/2010/main" val="2267554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6DE52-D258-2E4C-6E8E-E6B66A3BFE40}"/>
              </a:ext>
            </a:extLst>
          </p:cNvPr>
          <p:cNvPicPr>
            <a:picLocks noChangeAspect="1"/>
          </p:cNvPicPr>
          <p:nvPr/>
        </p:nvPicPr>
        <p:blipFill>
          <a:blip r:embed="rId2"/>
          <a:stretch>
            <a:fillRect/>
          </a:stretch>
        </p:blipFill>
        <p:spPr>
          <a:xfrm>
            <a:off x="121397" y="298400"/>
            <a:ext cx="8663502" cy="5346619"/>
          </a:xfrm>
          <a:prstGeom prst="rect">
            <a:avLst/>
          </a:prstGeom>
        </p:spPr>
      </p:pic>
      <p:pic>
        <p:nvPicPr>
          <p:cNvPr id="3" name="Picture 2">
            <a:extLst>
              <a:ext uri="{FF2B5EF4-FFF2-40B4-BE49-F238E27FC236}">
                <a16:creationId xmlns:a16="http://schemas.microsoft.com/office/drawing/2014/main" id="{0AB130D1-35CA-7E13-83D2-67B6F9F4772D}"/>
              </a:ext>
            </a:extLst>
          </p:cNvPr>
          <p:cNvPicPr>
            <a:picLocks noChangeAspect="1"/>
          </p:cNvPicPr>
          <p:nvPr/>
        </p:nvPicPr>
        <p:blipFill>
          <a:blip r:embed="rId3"/>
          <a:stretch>
            <a:fillRect/>
          </a:stretch>
        </p:blipFill>
        <p:spPr>
          <a:xfrm>
            <a:off x="9018167" y="201216"/>
            <a:ext cx="3115326" cy="1743607"/>
          </a:xfrm>
          <a:prstGeom prst="rect">
            <a:avLst/>
          </a:prstGeom>
        </p:spPr>
      </p:pic>
    </p:spTree>
    <p:extLst>
      <p:ext uri="{BB962C8B-B14F-4D97-AF65-F5344CB8AC3E}">
        <p14:creationId xmlns:p14="http://schemas.microsoft.com/office/powerpoint/2010/main" val="342078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E79F25-81C3-E1EA-A6F1-F9D532652D0B}"/>
              </a:ext>
            </a:extLst>
          </p:cNvPr>
          <p:cNvPicPr>
            <a:picLocks noChangeAspect="1"/>
          </p:cNvPicPr>
          <p:nvPr/>
        </p:nvPicPr>
        <p:blipFill>
          <a:blip r:embed="rId2"/>
          <a:stretch>
            <a:fillRect/>
          </a:stretch>
        </p:blipFill>
        <p:spPr>
          <a:xfrm>
            <a:off x="58507" y="102458"/>
            <a:ext cx="8663504" cy="5346620"/>
          </a:xfrm>
          <a:prstGeom prst="rect">
            <a:avLst/>
          </a:prstGeom>
        </p:spPr>
      </p:pic>
      <p:pic>
        <p:nvPicPr>
          <p:cNvPr id="4" name="Picture 3">
            <a:extLst>
              <a:ext uri="{FF2B5EF4-FFF2-40B4-BE49-F238E27FC236}">
                <a16:creationId xmlns:a16="http://schemas.microsoft.com/office/drawing/2014/main" id="{9F925B28-61A0-DE92-1C4D-D8A2D21EE77B}"/>
              </a:ext>
            </a:extLst>
          </p:cNvPr>
          <p:cNvPicPr>
            <a:picLocks noChangeAspect="1"/>
          </p:cNvPicPr>
          <p:nvPr/>
        </p:nvPicPr>
        <p:blipFill>
          <a:blip r:embed="rId3"/>
          <a:stretch>
            <a:fillRect/>
          </a:stretch>
        </p:blipFill>
        <p:spPr>
          <a:xfrm>
            <a:off x="9018167" y="201216"/>
            <a:ext cx="3115326" cy="1743607"/>
          </a:xfrm>
          <a:prstGeom prst="rect">
            <a:avLst/>
          </a:prstGeom>
        </p:spPr>
      </p:pic>
    </p:spTree>
    <p:extLst>
      <p:ext uri="{BB962C8B-B14F-4D97-AF65-F5344CB8AC3E}">
        <p14:creationId xmlns:p14="http://schemas.microsoft.com/office/powerpoint/2010/main" val="4202602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6DDB35-4C86-A9A9-1B7B-516707C7BD14}"/>
              </a:ext>
            </a:extLst>
          </p:cNvPr>
          <p:cNvPicPr>
            <a:picLocks noChangeAspect="1"/>
          </p:cNvPicPr>
          <p:nvPr/>
        </p:nvPicPr>
        <p:blipFill>
          <a:blip r:embed="rId2"/>
          <a:stretch>
            <a:fillRect/>
          </a:stretch>
        </p:blipFill>
        <p:spPr>
          <a:xfrm>
            <a:off x="-1" y="438360"/>
            <a:ext cx="8663504" cy="5346620"/>
          </a:xfrm>
          <a:prstGeom prst="rect">
            <a:avLst/>
          </a:prstGeom>
        </p:spPr>
      </p:pic>
      <p:pic>
        <p:nvPicPr>
          <p:cNvPr id="3" name="Picture 2">
            <a:extLst>
              <a:ext uri="{FF2B5EF4-FFF2-40B4-BE49-F238E27FC236}">
                <a16:creationId xmlns:a16="http://schemas.microsoft.com/office/drawing/2014/main" id="{7B924CD8-10F7-7A39-9CB5-B352AA1A9FDA}"/>
              </a:ext>
            </a:extLst>
          </p:cNvPr>
          <p:cNvPicPr>
            <a:picLocks noChangeAspect="1"/>
          </p:cNvPicPr>
          <p:nvPr/>
        </p:nvPicPr>
        <p:blipFill>
          <a:blip r:embed="rId3"/>
          <a:stretch>
            <a:fillRect/>
          </a:stretch>
        </p:blipFill>
        <p:spPr>
          <a:xfrm>
            <a:off x="9018167" y="201216"/>
            <a:ext cx="3115326" cy="1743607"/>
          </a:xfrm>
          <a:prstGeom prst="rect">
            <a:avLst/>
          </a:prstGeom>
        </p:spPr>
      </p:pic>
    </p:spTree>
    <p:extLst>
      <p:ext uri="{BB962C8B-B14F-4D97-AF65-F5344CB8AC3E}">
        <p14:creationId xmlns:p14="http://schemas.microsoft.com/office/powerpoint/2010/main" val="2738509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75437-8F25-1D55-FEC1-963CF27E6B27}"/>
              </a:ext>
            </a:extLst>
          </p:cNvPr>
          <p:cNvPicPr>
            <a:picLocks noChangeAspect="1"/>
          </p:cNvPicPr>
          <p:nvPr/>
        </p:nvPicPr>
        <p:blipFill>
          <a:blip r:embed="rId2"/>
          <a:stretch>
            <a:fillRect/>
          </a:stretch>
        </p:blipFill>
        <p:spPr>
          <a:xfrm>
            <a:off x="119787" y="298580"/>
            <a:ext cx="8391069" cy="5178489"/>
          </a:xfrm>
          <a:prstGeom prst="rect">
            <a:avLst/>
          </a:prstGeom>
        </p:spPr>
      </p:pic>
      <p:pic>
        <p:nvPicPr>
          <p:cNvPr id="4" name="Picture 3">
            <a:extLst>
              <a:ext uri="{FF2B5EF4-FFF2-40B4-BE49-F238E27FC236}">
                <a16:creationId xmlns:a16="http://schemas.microsoft.com/office/drawing/2014/main" id="{617C90EB-CE46-F7A9-6A97-BD0F384A469D}"/>
              </a:ext>
            </a:extLst>
          </p:cNvPr>
          <p:cNvPicPr>
            <a:picLocks noChangeAspect="1"/>
          </p:cNvPicPr>
          <p:nvPr/>
        </p:nvPicPr>
        <p:blipFill rotWithShape="1">
          <a:blip r:embed="rId3"/>
          <a:srcRect l="1824" r="9159" b="12366"/>
          <a:stretch/>
        </p:blipFill>
        <p:spPr>
          <a:xfrm>
            <a:off x="8928996" y="0"/>
            <a:ext cx="3116824" cy="1744825"/>
          </a:xfrm>
          <a:prstGeom prst="rect">
            <a:avLst/>
          </a:prstGeom>
        </p:spPr>
      </p:pic>
    </p:spTree>
    <p:extLst>
      <p:ext uri="{BB962C8B-B14F-4D97-AF65-F5344CB8AC3E}">
        <p14:creationId xmlns:p14="http://schemas.microsoft.com/office/powerpoint/2010/main" val="2163475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04836D0-B73F-4094-AE1B-DBC317D2579A}"/>
              </a:ext>
            </a:extLst>
          </p:cNvPr>
          <p:cNvGraphicFramePr>
            <a:graphicFrameLocks noGrp="1"/>
          </p:cNvGraphicFramePr>
          <p:nvPr/>
        </p:nvGraphicFramePr>
        <p:xfrm>
          <a:off x="2320413" y="1142999"/>
          <a:ext cx="6174658" cy="3588776"/>
        </p:xfrm>
        <a:graphic>
          <a:graphicData uri="http://schemas.openxmlformats.org/drawingml/2006/table">
            <a:tbl>
              <a:tblPr firstRow="1" bandRow="1">
                <a:tableStyleId>{5C22544A-7EE6-4342-B048-85BDC9FD1C3A}</a:tableStyleId>
              </a:tblPr>
              <a:tblGrid>
                <a:gridCol w="3087329">
                  <a:extLst>
                    <a:ext uri="{9D8B030D-6E8A-4147-A177-3AD203B41FA5}">
                      <a16:colId xmlns:a16="http://schemas.microsoft.com/office/drawing/2014/main" val="814254373"/>
                    </a:ext>
                  </a:extLst>
                </a:gridCol>
                <a:gridCol w="3087329">
                  <a:extLst>
                    <a:ext uri="{9D8B030D-6E8A-4147-A177-3AD203B41FA5}">
                      <a16:colId xmlns:a16="http://schemas.microsoft.com/office/drawing/2014/main" val="3773158801"/>
                    </a:ext>
                  </a:extLst>
                </a:gridCol>
              </a:tblGrid>
              <a:tr h="1794388">
                <a:tc>
                  <a:txBody>
                    <a:bodyPr/>
                    <a:lstStyle/>
                    <a:p>
                      <a:pPr algn="ctr"/>
                      <a:endParaRPr lang="en-US" b="0" dirty="0">
                        <a:solidFill>
                          <a:schemeClr val="tx1"/>
                        </a:solidFill>
                      </a:endParaRPr>
                    </a:p>
                  </a:txBody>
                  <a:tcPr>
                    <a:lnL w="12700" cap="flat" cmpd="sng" algn="ctr">
                      <a:no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no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lnL w="12700" cap="flat" cmpd="sng" algn="ctr">
                      <a:solidFill>
                        <a:schemeClr val="tx1"/>
                      </a:solid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1920798"/>
                  </a:ext>
                </a:extLst>
              </a:tr>
              <a:tr h="1794388">
                <a:tc>
                  <a:txBody>
                    <a:bodyPr/>
                    <a:lstStyle/>
                    <a:p>
                      <a:pPr algn="ctr"/>
                      <a:endParaRPr lang="en-US" dirty="0"/>
                    </a:p>
                  </a:txBody>
                  <a:tcPr anchor="b">
                    <a:lnL w="12700" cap="flat" cmpd="sng" algn="ctr">
                      <a:no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solidFill>
                          <a:schemeClr val="tx1"/>
                        </a:solidFill>
                      </a:endParaRPr>
                    </a:p>
                  </a:txBody>
                  <a:tcPr anchor="b">
                    <a:lnL w="12700" cap="flat" cmpd="sng" algn="ctr">
                      <a:solidFill>
                        <a:schemeClr val="tx1"/>
                      </a:solidFill>
                      <a:prstDash val="dot"/>
                      <a:round/>
                      <a:headEnd type="none" w="med" len="med"/>
                      <a:tailEnd type="none" w="med" len="med"/>
                    </a:lnL>
                    <a:lnR w="12700" cap="flat" cmpd="sng" algn="ctr">
                      <a:no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7812218"/>
                  </a:ext>
                </a:extLst>
              </a:tr>
            </a:tbl>
          </a:graphicData>
        </a:graphic>
      </p:graphicFrame>
      <p:graphicFrame>
        <p:nvGraphicFramePr>
          <p:cNvPr id="7" name="Table 7">
            <a:extLst>
              <a:ext uri="{FF2B5EF4-FFF2-40B4-BE49-F238E27FC236}">
                <a16:creationId xmlns:a16="http://schemas.microsoft.com/office/drawing/2014/main" id="{2FEA5563-FE21-4718-9584-C1E73A3CCD3C}"/>
              </a:ext>
            </a:extLst>
          </p:cNvPr>
          <p:cNvGraphicFramePr>
            <a:graphicFrameLocks noGrp="1"/>
          </p:cNvGraphicFramePr>
          <p:nvPr/>
        </p:nvGraphicFramePr>
        <p:xfrm>
          <a:off x="3421626" y="1661650"/>
          <a:ext cx="3972232" cy="2551474"/>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357735656"/>
                    </a:ext>
                  </a:extLst>
                </a:gridCol>
                <a:gridCol w="1986116">
                  <a:extLst>
                    <a:ext uri="{9D8B030D-6E8A-4147-A177-3AD203B41FA5}">
                      <a16:colId xmlns:a16="http://schemas.microsoft.com/office/drawing/2014/main" val="1597949760"/>
                    </a:ext>
                  </a:extLst>
                </a:gridCol>
              </a:tblGrid>
              <a:tr h="1275737">
                <a:tc>
                  <a:txBody>
                    <a:bodyPr/>
                    <a:lstStyle/>
                    <a:p>
                      <a:r>
                        <a:rPr lang="en-US" b="0"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pPr algn="r"/>
                      <a:r>
                        <a:rPr lang="en-US"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extLst>
                  <a:ext uri="{0D108BD9-81ED-4DB2-BD59-A6C34878D82A}">
                    <a16:rowId xmlns:a16="http://schemas.microsoft.com/office/drawing/2014/main" val="3195069408"/>
                  </a:ext>
                </a:extLst>
              </a:tr>
              <a:tr h="1275737">
                <a:tc>
                  <a:txBody>
                    <a:bodyPr/>
                    <a:lstStyle/>
                    <a:p>
                      <a:pPr algn="l"/>
                      <a:r>
                        <a:rPr lang="en-US" dirty="0">
                          <a:solidFill>
                            <a:schemeClr val="tx1"/>
                          </a:solidFill>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pPr algn="r"/>
                      <a:r>
                        <a:rPr lang="en-US" dirty="0"/>
                        <a:t>40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extLst>
                  <a:ext uri="{0D108BD9-81ED-4DB2-BD59-A6C34878D82A}">
                    <a16:rowId xmlns:a16="http://schemas.microsoft.com/office/drawing/2014/main" val="4138243906"/>
                  </a:ext>
                </a:extLst>
              </a:tr>
            </a:tbl>
          </a:graphicData>
        </a:graphic>
      </p:graphicFrame>
      <p:graphicFrame>
        <p:nvGraphicFramePr>
          <p:cNvPr id="5" name="Table 5">
            <a:extLst>
              <a:ext uri="{FF2B5EF4-FFF2-40B4-BE49-F238E27FC236}">
                <a16:creationId xmlns:a16="http://schemas.microsoft.com/office/drawing/2014/main" id="{C4EDC018-7441-4B71-B624-9A9B0DE80674}"/>
              </a:ext>
            </a:extLst>
          </p:cNvPr>
          <p:cNvGraphicFramePr>
            <a:graphicFrameLocks noGrp="1"/>
          </p:cNvGraphicFramePr>
          <p:nvPr/>
        </p:nvGraphicFramePr>
        <p:xfrm>
          <a:off x="3785418" y="1983657"/>
          <a:ext cx="3244648" cy="1897626"/>
        </p:xfrm>
        <a:graphic>
          <a:graphicData uri="http://schemas.openxmlformats.org/drawingml/2006/table">
            <a:tbl>
              <a:tblPr firstRow="1" bandRow="1">
                <a:tableStyleId>{5C22544A-7EE6-4342-B048-85BDC9FD1C3A}</a:tableStyleId>
              </a:tblPr>
              <a:tblGrid>
                <a:gridCol w="1622324">
                  <a:extLst>
                    <a:ext uri="{9D8B030D-6E8A-4147-A177-3AD203B41FA5}">
                      <a16:colId xmlns:a16="http://schemas.microsoft.com/office/drawing/2014/main" val="538935932"/>
                    </a:ext>
                  </a:extLst>
                </a:gridCol>
                <a:gridCol w="1622324">
                  <a:extLst>
                    <a:ext uri="{9D8B030D-6E8A-4147-A177-3AD203B41FA5}">
                      <a16:colId xmlns:a16="http://schemas.microsoft.com/office/drawing/2014/main" val="1409115721"/>
                    </a:ext>
                  </a:extLst>
                </a:gridCol>
              </a:tblGrid>
              <a:tr h="948813">
                <a:tc>
                  <a:txBody>
                    <a:bodyPr/>
                    <a:lstStyle/>
                    <a:p>
                      <a:r>
                        <a:rPr lang="en-US" b="0" dirty="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a:r>
                        <a:rPr lang="en-US" b="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475945569"/>
                  </a:ext>
                </a:extLst>
              </a:tr>
              <a:tr h="948813">
                <a:tc>
                  <a:txBody>
                    <a:bodyPr/>
                    <a:lstStyle/>
                    <a:p>
                      <a:r>
                        <a:rPr lang="en-US" dirty="0">
                          <a:solidFill>
                            <a:schemeClr val="tx1"/>
                          </a:solidFill>
                        </a:rPr>
                        <a:t>15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a:r>
                        <a:rPr lang="en-US" dirty="0"/>
                        <a:t>35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164797677"/>
                  </a:ext>
                </a:extLst>
              </a:tr>
            </a:tbl>
          </a:graphicData>
        </a:graphic>
      </p:graphicFrame>
      <p:graphicFrame>
        <p:nvGraphicFramePr>
          <p:cNvPr id="4" name="Table 4">
            <a:extLst>
              <a:ext uri="{FF2B5EF4-FFF2-40B4-BE49-F238E27FC236}">
                <a16:creationId xmlns:a16="http://schemas.microsoft.com/office/drawing/2014/main" id="{94AEF63C-2610-4AB2-AA1D-8D9926A5BE8A}"/>
              </a:ext>
            </a:extLst>
          </p:cNvPr>
          <p:cNvGraphicFramePr>
            <a:graphicFrameLocks noGrp="1"/>
          </p:cNvGraphicFramePr>
          <p:nvPr/>
        </p:nvGraphicFramePr>
        <p:xfrm>
          <a:off x="4208207" y="2278624"/>
          <a:ext cx="2408904" cy="1307692"/>
        </p:xfrm>
        <a:graphic>
          <a:graphicData uri="http://schemas.openxmlformats.org/drawingml/2006/table">
            <a:tbl>
              <a:tblPr firstRow="1" bandRow="1">
                <a:tableStyleId>{2D5ABB26-0587-4C30-8999-92F81FD0307C}</a:tableStyleId>
              </a:tblPr>
              <a:tblGrid>
                <a:gridCol w="1204452">
                  <a:extLst>
                    <a:ext uri="{9D8B030D-6E8A-4147-A177-3AD203B41FA5}">
                      <a16:colId xmlns:a16="http://schemas.microsoft.com/office/drawing/2014/main" val="788026327"/>
                    </a:ext>
                  </a:extLst>
                </a:gridCol>
                <a:gridCol w="1204452">
                  <a:extLst>
                    <a:ext uri="{9D8B030D-6E8A-4147-A177-3AD203B41FA5}">
                      <a16:colId xmlns:a16="http://schemas.microsoft.com/office/drawing/2014/main" val="3513504364"/>
                    </a:ext>
                  </a:extLst>
                </a:gridCol>
              </a:tblGrid>
              <a:tr h="653846">
                <a:tc>
                  <a:txBody>
                    <a:bodyPr/>
                    <a:lstStyle/>
                    <a:p>
                      <a:r>
                        <a:rPr lang="en-US"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65418490"/>
                  </a:ext>
                </a:extLst>
              </a:tr>
              <a:tr h="653846">
                <a:tc>
                  <a:txBody>
                    <a:bodyPr/>
                    <a:lstStyle/>
                    <a:p>
                      <a:r>
                        <a:rPr lang="en-US" dirty="0"/>
                        <a:t>20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r"/>
                      <a:r>
                        <a:rPr lang="en-US" dirty="0"/>
                        <a:t>30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36759052"/>
                  </a:ext>
                </a:extLst>
              </a:tr>
            </a:tbl>
          </a:graphicData>
        </a:graphic>
      </p:graphicFrame>
      <p:graphicFrame>
        <p:nvGraphicFramePr>
          <p:cNvPr id="2" name="Table 2">
            <a:extLst>
              <a:ext uri="{FF2B5EF4-FFF2-40B4-BE49-F238E27FC236}">
                <a16:creationId xmlns:a16="http://schemas.microsoft.com/office/drawing/2014/main" id="{491B1074-9639-480E-873B-74F8EB60D85C}"/>
              </a:ext>
            </a:extLst>
          </p:cNvPr>
          <p:cNvGraphicFramePr>
            <a:graphicFrameLocks noGrp="1"/>
          </p:cNvGraphicFramePr>
          <p:nvPr/>
        </p:nvGraphicFramePr>
        <p:xfrm>
          <a:off x="4630993" y="2534264"/>
          <a:ext cx="1553498" cy="806246"/>
        </p:xfrm>
        <a:graphic>
          <a:graphicData uri="http://schemas.openxmlformats.org/drawingml/2006/table">
            <a:tbl>
              <a:tblPr firstRow="1" bandRow="1">
                <a:tableStyleId>{5940675A-B579-460E-94D1-54222C63F5DA}</a:tableStyleId>
              </a:tblPr>
              <a:tblGrid>
                <a:gridCol w="776749">
                  <a:extLst>
                    <a:ext uri="{9D8B030D-6E8A-4147-A177-3AD203B41FA5}">
                      <a16:colId xmlns:a16="http://schemas.microsoft.com/office/drawing/2014/main" val="3974224731"/>
                    </a:ext>
                  </a:extLst>
                </a:gridCol>
                <a:gridCol w="776749">
                  <a:extLst>
                    <a:ext uri="{9D8B030D-6E8A-4147-A177-3AD203B41FA5}">
                      <a16:colId xmlns:a16="http://schemas.microsoft.com/office/drawing/2014/main" val="1326649890"/>
                    </a:ext>
                  </a:extLst>
                </a:gridCol>
              </a:tblGrid>
              <a:tr h="403123">
                <a:tc>
                  <a:txBody>
                    <a:bodyPr/>
                    <a:lstStyle/>
                    <a:p>
                      <a:pPr algn="ctr"/>
                      <a:r>
                        <a:rPr lang="en-US" dirty="0"/>
                        <a:t>25</a:t>
                      </a:r>
                    </a:p>
                  </a:txBody>
                  <a:tcPr anchor="ctr">
                    <a:solidFill>
                      <a:schemeClr val="accent4">
                        <a:lumMod val="60000"/>
                        <a:lumOff val="40000"/>
                      </a:schemeClr>
                    </a:solidFill>
                  </a:tcPr>
                </a:tc>
                <a:tc>
                  <a:txBody>
                    <a:bodyPr/>
                    <a:lstStyle/>
                    <a:p>
                      <a:pPr algn="ctr"/>
                      <a:r>
                        <a:rPr lang="en-US" dirty="0"/>
                        <a:t>25</a:t>
                      </a:r>
                    </a:p>
                  </a:txBody>
                  <a:tcPr anchor="ctr">
                    <a:solidFill>
                      <a:schemeClr val="accent4">
                        <a:lumMod val="60000"/>
                        <a:lumOff val="40000"/>
                      </a:schemeClr>
                    </a:solidFill>
                  </a:tcPr>
                </a:tc>
                <a:extLst>
                  <a:ext uri="{0D108BD9-81ED-4DB2-BD59-A6C34878D82A}">
                    <a16:rowId xmlns:a16="http://schemas.microsoft.com/office/drawing/2014/main" val="2017826900"/>
                  </a:ext>
                </a:extLst>
              </a:tr>
              <a:tr h="403123">
                <a:tc>
                  <a:txBody>
                    <a:bodyPr/>
                    <a:lstStyle/>
                    <a:p>
                      <a:pPr algn="ctr"/>
                      <a:r>
                        <a:rPr lang="en-US" dirty="0"/>
                        <a:t>25</a:t>
                      </a:r>
                    </a:p>
                  </a:txBody>
                  <a:tcPr anchor="ctr">
                    <a:solidFill>
                      <a:schemeClr val="accent4">
                        <a:lumMod val="60000"/>
                        <a:lumOff val="40000"/>
                      </a:schemeClr>
                    </a:solidFill>
                  </a:tcPr>
                </a:tc>
                <a:tc>
                  <a:txBody>
                    <a:bodyPr/>
                    <a:lstStyle/>
                    <a:p>
                      <a:pPr algn="ctr"/>
                      <a:r>
                        <a:rPr lang="en-US" dirty="0"/>
                        <a:t>25</a:t>
                      </a:r>
                    </a:p>
                  </a:txBody>
                  <a:tcPr anchor="ctr">
                    <a:solidFill>
                      <a:schemeClr val="accent4">
                        <a:lumMod val="60000"/>
                        <a:lumOff val="40000"/>
                      </a:schemeClr>
                    </a:solidFill>
                  </a:tcPr>
                </a:tc>
                <a:extLst>
                  <a:ext uri="{0D108BD9-81ED-4DB2-BD59-A6C34878D82A}">
                    <a16:rowId xmlns:a16="http://schemas.microsoft.com/office/drawing/2014/main" val="3912175021"/>
                  </a:ext>
                </a:extLst>
              </a:tr>
            </a:tbl>
          </a:graphicData>
        </a:graphic>
      </p:graphicFrame>
      <p:sp>
        <p:nvSpPr>
          <p:cNvPr id="9" name="TextBox 8">
            <a:extLst>
              <a:ext uri="{FF2B5EF4-FFF2-40B4-BE49-F238E27FC236}">
                <a16:creationId xmlns:a16="http://schemas.microsoft.com/office/drawing/2014/main" id="{2A4820EF-DB2F-4C96-B1E3-4CD0CA17C5E5}"/>
              </a:ext>
            </a:extLst>
          </p:cNvPr>
          <p:cNvSpPr txBox="1"/>
          <p:nvPr/>
        </p:nvSpPr>
        <p:spPr>
          <a:xfrm>
            <a:off x="2050024" y="2069068"/>
            <a:ext cx="1160207" cy="369332"/>
          </a:xfrm>
          <a:prstGeom prst="rect">
            <a:avLst/>
          </a:prstGeom>
          <a:noFill/>
        </p:spPr>
        <p:txBody>
          <a:bodyPr wrap="square" rtlCol="0">
            <a:spAutoFit/>
          </a:bodyPr>
          <a:lstStyle/>
          <a:p>
            <a:r>
              <a:rPr lang="en-US" dirty="0"/>
              <a:t>Liberal</a:t>
            </a:r>
          </a:p>
        </p:txBody>
      </p:sp>
      <p:sp>
        <p:nvSpPr>
          <p:cNvPr id="10" name="TextBox 9">
            <a:extLst>
              <a:ext uri="{FF2B5EF4-FFF2-40B4-BE49-F238E27FC236}">
                <a16:creationId xmlns:a16="http://schemas.microsoft.com/office/drawing/2014/main" id="{FC4BB1B3-5A1A-421A-9890-8AA10201B5FE}"/>
              </a:ext>
            </a:extLst>
          </p:cNvPr>
          <p:cNvSpPr txBox="1"/>
          <p:nvPr/>
        </p:nvSpPr>
        <p:spPr>
          <a:xfrm>
            <a:off x="1966452" y="3340510"/>
            <a:ext cx="1295816" cy="338554"/>
          </a:xfrm>
          <a:prstGeom prst="rect">
            <a:avLst/>
          </a:prstGeom>
          <a:noFill/>
        </p:spPr>
        <p:txBody>
          <a:bodyPr wrap="square" rtlCol="0">
            <a:spAutoFit/>
          </a:bodyPr>
          <a:lstStyle/>
          <a:p>
            <a:r>
              <a:rPr lang="en-US" sz="1600" dirty="0"/>
              <a:t>Conservative</a:t>
            </a:r>
          </a:p>
        </p:txBody>
      </p:sp>
      <p:sp>
        <p:nvSpPr>
          <p:cNvPr id="11" name="TextBox 10">
            <a:extLst>
              <a:ext uri="{FF2B5EF4-FFF2-40B4-BE49-F238E27FC236}">
                <a16:creationId xmlns:a16="http://schemas.microsoft.com/office/drawing/2014/main" id="{7A590E65-A878-4533-8D95-136EA6760046}"/>
              </a:ext>
            </a:extLst>
          </p:cNvPr>
          <p:cNvSpPr txBox="1"/>
          <p:nvPr/>
        </p:nvSpPr>
        <p:spPr>
          <a:xfrm>
            <a:off x="7521677" y="2150805"/>
            <a:ext cx="599768" cy="369332"/>
          </a:xfrm>
          <a:prstGeom prst="rect">
            <a:avLst/>
          </a:prstGeom>
          <a:noFill/>
        </p:spPr>
        <p:txBody>
          <a:bodyPr wrap="square" rtlCol="0">
            <a:spAutoFit/>
          </a:bodyPr>
          <a:lstStyle/>
          <a:p>
            <a:r>
              <a:rPr lang="en-US" dirty="0"/>
              <a:t>50</a:t>
            </a:r>
          </a:p>
        </p:txBody>
      </p:sp>
      <p:sp>
        <p:nvSpPr>
          <p:cNvPr id="12" name="TextBox 11">
            <a:extLst>
              <a:ext uri="{FF2B5EF4-FFF2-40B4-BE49-F238E27FC236}">
                <a16:creationId xmlns:a16="http://schemas.microsoft.com/office/drawing/2014/main" id="{4DC4EE65-5B47-40F0-8446-D0872B727E5B}"/>
              </a:ext>
            </a:extLst>
          </p:cNvPr>
          <p:cNvSpPr txBox="1"/>
          <p:nvPr/>
        </p:nvSpPr>
        <p:spPr>
          <a:xfrm>
            <a:off x="7548298" y="3256624"/>
            <a:ext cx="418704" cy="369332"/>
          </a:xfrm>
          <a:prstGeom prst="rect">
            <a:avLst/>
          </a:prstGeom>
          <a:noFill/>
        </p:spPr>
        <p:txBody>
          <a:bodyPr wrap="none" rtlCol="0">
            <a:spAutoFit/>
          </a:bodyPr>
          <a:lstStyle/>
          <a:p>
            <a:r>
              <a:rPr lang="en-US" dirty="0"/>
              <a:t>50</a:t>
            </a:r>
          </a:p>
        </p:txBody>
      </p:sp>
      <p:sp>
        <p:nvSpPr>
          <p:cNvPr id="13" name="TextBox 12">
            <a:extLst>
              <a:ext uri="{FF2B5EF4-FFF2-40B4-BE49-F238E27FC236}">
                <a16:creationId xmlns:a16="http://schemas.microsoft.com/office/drawing/2014/main" id="{18B27E7A-BE36-4B71-A487-5176E184F644}"/>
              </a:ext>
            </a:extLst>
          </p:cNvPr>
          <p:cNvSpPr txBox="1"/>
          <p:nvPr/>
        </p:nvSpPr>
        <p:spPr>
          <a:xfrm>
            <a:off x="5869860" y="1038531"/>
            <a:ext cx="926407" cy="369332"/>
          </a:xfrm>
          <a:prstGeom prst="rect">
            <a:avLst/>
          </a:prstGeom>
          <a:noFill/>
        </p:spPr>
        <p:txBody>
          <a:bodyPr wrap="none" rtlCol="0">
            <a:spAutoFit/>
          </a:bodyPr>
          <a:lstStyle/>
          <a:p>
            <a:r>
              <a:rPr lang="en-US" b="0" dirty="0">
                <a:solidFill>
                  <a:schemeClr val="tx1"/>
                </a:solidFill>
              </a:rPr>
              <a:t>Migrant</a:t>
            </a:r>
            <a:endParaRPr lang="en-US" dirty="0"/>
          </a:p>
        </p:txBody>
      </p:sp>
      <p:sp>
        <p:nvSpPr>
          <p:cNvPr id="14" name="TextBox 13">
            <a:extLst>
              <a:ext uri="{FF2B5EF4-FFF2-40B4-BE49-F238E27FC236}">
                <a16:creationId xmlns:a16="http://schemas.microsoft.com/office/drawing/2014/main" id="{8C9D027D-2778-4C07-B1EE-3AF6DE2EB2BC}"/>
              </a:ext>
            </a:extLst>
          </p:cNvPr>
          <p:cNvSpPr txBox="1"/>
          <p:nvPr/>
        </p:nvSpPr>
        <p:spPr>
          <a:xfrm>
            <a:off x="4208207" y="4362443"/>
            <a:ext cx="418704" cy="369332"/>
          </a:xfrm>
          <a:prstGeom prst="rect">
            <a:avLst/>
          </a:prstGeom>
          <a:noFill/>
        </p:spPr>
        <p:txBody>
          <a:bodyPr wrap="none" rtlCol="0">
            <a:spAutoFit/>
          </a:bodyPr>
          <a:lstStyle/>
          <a:p>
            <a:r>
              <a:rPr lang="en-US" b="0" dirty="0">
                <a:solidFill>
                  <a:schemeClr val="tx1"/>
                </a:solidFill>
              </a:rPr>
              <a:t>50</a:t>
            </a:r>
            <a:endParaRPr lang="en-US" dirty="0"/>
          </a:p>
        </p:txBody>
      </p:sp>
      <p:sp>
        <p:nvSpPr>
          <p:cNvPr id="16" name="TextBox 15">
            <a:extLst>
              <a:ext uri="{FF2B5EF4-FFF2-40B4-BE49-F238E27FC236}">
                <a16:creationId xmlns:a16="http://schemas.microsoft.com/office/drawing/2014/main" id="{9ABA37B4-C13B-414F-B921-0635810EFF7C}"/>
              </a:ext>
            </a:extLst>
          </p:cNvPr>
          <p:cNvSpPr txBox="1"/>
          <p:nvPr/>
        </p:nvSpPr>
        <p:spPr>
          <a:xfrm>
            <a:off x="3991897" y="1046512"/>
            <a:ext cx="914401" cy="369332"/>
          </a:xfrm>
          <a:prstGeom prst="rect">
            <a:avLst/>
          </a:prstGeom>
          <a:noFill/>
        </p:spPr>
        <p:txBody>
          <a:bodyPr wrap="square">
            <a:spAutoFit/>
          </a:bodyPr>
          <a:lstStyle/>
          <a:p>
            <a:r>
              <a:rPr lang="en-US" b="0" dirty="0">
                <a:solidFill>
                  <a:schemeClr val="tx1"/>
                </a:solidFill>
              </a:rPr>
              <a:t>Native</a:t>
            </a:r>
            <a:endParaRPr lang="en-US" dirty="0"/>
          </a:p>
        </p:txBody>
      </p:sp>
      <p:sp>
        <p:nvSpPr>
          <p:cNvPr id="17" name="TextBox 16">
            <a:extLst>
              <a:ext uri="{FF2B5EF4-FFF2-40B4-BE49-F238E27FC236}">
                <a16:creationId xmlns:a16="http://schemas.microsoft.com/office/drawing/2014/main" id="{B1C93C80-C452-4D34-8745-5E62DBEB39E6}"/>
              </a:ext>
            </a:extLst>
          </p:cNvPr>
          <p:cNvSpPr txBox="1"/>
          <p:nvPr/>
        </p:nvSpPr>
        <p:spPr>
          <a:xfrm>
            <a:off x="6293734" y="4437102"/>
            <a:ext cx="418704" cy="369332"/>
          </a:xfrm>
          <a:prstGeom prst="rect">
            <a:avLst/>
          </a:prstGeom>
          <a:noFill/>
        </p:spPr>
        <p:txBody>
          <a:bodyPr wrap="none" rtlCol="0">
            <a:spAutoFit/>
          </a:bodyPr>
          <a:lstStyle/>
          <a:p>
            <a:r>
              <a:rPr lang="en-US" b="0" dirty="0">
                <a:solidFill>
                  <a:schemeClr val="tx1"/>
                </a:solidFill>
              </a:rPr>
              <a:t>50</a:t>
            </a:r>
            <a:endParaRPr lang="en-US" dirty="0"/>
          </a:p>
        </p:txBody>
      </p:sp>
      <p:sp>
        <p:nvSpPr>
          <p:cNvPr id="18" name="TextBox 17">
            <a:extLst>
              <a:ext uri="{FF2B5EF4-FFF2-40B4-BE49-F238E27FC236}">
                <a16:creationId xmlns:a16="http://schemas.microsoft.com/office/drawing/2014/main" id="{DFE3D46D-F78F-4141-8BA3-3FBF2C888BD4}"/>
              </a:ext>
            </a:extLst>
          </p:cNvPr>
          <p:cNvSpPr txBox="1"/>
          <p:nvPr/>
        </p:nvSpPr>
        <p:spPr>
          <a:xfrm>
            <a:off x="-412955" y="2516850"/>
            <a:ext cx="2551472" cy="646331"/>
          </a:xfrm>
          <a:prstGeom prst="rect">
            <a:avLst/>
          </a:prstGeom>
          <a:noFill/>
        </p:spPr>
        <p:txBody>
          <a:bodyPr wrap="square" rtlCol="0">
            <a:spAutoFit/>
          </a:bodyPr>
          <a:lstStyle/>
          <a:p>
            <a:pPr algn="ctr"/>
            <a:r>
              <a:rPr lang="en-US" dirty="0"/>
              <a:t>Value distribution (population level)</a:t>
            </a:r>
          </a:p>
        </p:txBody>
      </p:sp>
      <p:sp>
        <p:nvSpPr>
          <p:cNvPr id="19" name="TextBox 18">
            <a:extLst>
              <a:ext uri="{FF2B5EF4-FFF2-40B4-BE49-F238E27FC236}">
                <a16:creationId xmlns:a16="http://schemas.microsoft.com/office/drawing/2014/main" id="{A15FA66C-2191-4DD8-B925-595511D7B6B4}"/>
              </a:ext>
            </a:extLst>
          </p:cNvPr>
          <p:cNvSpPr txBox="1"/>
          <p:nvPr/>
        </p:nvSpPr>
        <p:spPr>
          <a:xfrm>
            <a:off x="4065639" y="231196"/>
            <a:ext cx="2551472" cy="646331"/>
          </a:xfrm>
          <a:prstGeom prst="rect">
            <a:avLst/>
          </a:prstGeom>
          <a:noFill/>
        </p:spPr>
        <p:txBody>
          <a:bodyPr wrap="square" rtlCol="0">
            <a:spAutoFit/>
          </a:bodyPr>
          <a:lstStyle/>
          <a:p>
            <a:pPr algn="ctr"/>
            <a:r>
              <a:rPr lang="en-US" dirty="0"/>
              <a:t>Ethnic distribution (population level)</a:t>
            </a:r>
          </a:p>
        </p:txBody>
      </p:sp>
      <p:cxnSp>
        <p:nvCxnSpPr>
          <p:cNvPr id="21" name="Straight Connector 20">
            <a:extLst>
              <a:ext uri="{FF2B5EF4-FFF2-40B4-BE49-F238E27FC236}">
                <a16:creationId xmlns:a16="http://schemas.microsoft.com/office/drawing/2014/main" id="{42A4C428-AA4B-4C79-9A09-8F8C5446B145}"/>
              </a:ext>
            </a:extLst>
          </p:cNvPr>
          <p:cNvCxnSpPr>
            <a:cxnSpLocks/>
          </p:cNvCxnSpPr>
          <p:nvPr/>
        </p:nvCxnSpPr>
        <p:spPr>
          <a:xfrm>
            <a:off x="3421626" y="195137"/>
            <a:ext cx="0" cy="492746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B279B9-09EC-4FE5-A68B-872A646DEB53}"/>
              </a:ext>
            </a:extLst>
          </p:cNvPr>
          <p:cNvCxnSpPr>
            <a:cxnSpLocks/>
          </p:cNvCxnSpPr>
          <p:nvPr/>
        </p:nvCxnSpPr>
        <p:spPr>
          <a:xfrm>
            <a:off x="7388942" y="195136"/>
            <a:ext cx="0" cy="492747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74C081F-01B9-412D-86E3-2AE2BB8508D4}"/>
              </a:ext>
            </a:extLst>
          </p:cNvPr>
          <p:cNvCxnSpPr>
            <a:cxnSpLocks/>
          </p:cNvCxnSpPr>
          <p:nvPr/>
        </p:nvCxnSpPr>
        <p:spPr>
          <a:xfrm>
            <a:off x="167148" y="1665058"/>
            <a:ext cx="814602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461502B-3DCB-4C4F-A4AC-761D64B6E71F}"/>
              </a:ext>
            </a:extLst>
          </p:cNvPr>
          <p:cNvCxnSpPr>
            <a:cxnSpLocks/>
          </p:cNvCxnSpPr>
          <p:nvPr/>
        </p:nvCxnSpPr>
        <p:spPr>
          <a:xfrm>
            <a:off x="135193" y="4213124"/>
            <a:ext cx="814602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1FC60356-7110-46F7-9EF3-AB80FB3357EC}"/>
              </a:ext>
            </a:extLst>
          </p:cNvPr>
          <p:cNvSpPr/>
          <p:nvPr/>
        </p:nvSpPr>
        <p:spPr>
          <a:xfrm>
            <a:off x="8792497" y="2130702"/>
            <a:ext cx="304798" cy="29127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FC87D68-4CEB-4FE3-9CDA-AB25F03F092B}"/>
              </a:ext>
            </a:extLst>
          </p:cNvPr>
          <p:cNvSpPr/>
          <p:nvPr/>
        </p:nvSpPr>
        <p:spPr>
          <a:xfrm>
            <a:off x="8792497" y="2441875"/>
            <a:ext cx="304798" cy="29127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0644C02-B136-43EB-AF28-C572F5DA95E2}"/>
              </a:ext>
            </a:extLst>
          </p:cNvPr>
          <p:cNvSpPr/>
          <p:nvPr/>
        </p:nvSpPr>
        <p:spPr>
          <a:xfrm>
            <a:off x="8792497" y="2748432"/>
            <a:ext cx="304798" cy="291279"/>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73538BB-8F20-4E53-B116-03D670A5A741}"/>
              </a:ext>
            </a:extLst>
          </p:cNvPr>
          <p:cNvSpPr/>
          <p:nvPr/>
        </p:nvSpPr>
        <p:spPr>
          <a:xfrm>
            <a:off x="8792497" y="3040981"/>
            <a:ext cx="304798" cy="291279"/>
          </a:xfrm>
          <a:prstGeom prst="rect">
            <a:avLst/>
          </a:prstGeom>
          <a:solidFill>
            <a:srgbClr val="FF66FF"/>
          </a:solid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C34632-4C04-4A52-BECB-C993F59B9DEA}"/>
              </a:ext>
            </a:extLst>
          </p:cNvPr>
          <p:cNvSpPr txBox="1"/>
          <p:nvPr/>
        </p:nvSpPr>
        <p:spPr>
          <a:xfrm>
            <a:off x="9102626" y="2122452"/>
            <a:ext cx="1578910" cy="307777"/>
          </a:xfrm>
          <a:prstGeom prst="rect">
            <a:avLst/>
          </a:prstGeom>
          <a:noFill/>
          <a:ln>
            <a:solidFill>
              <a:schemeClr val="tx1"/>
            </a:solidFill>
            <a:prstDash val="dash"/>
          </a:ln>
        </p:spPr>
        <p:txBody>
          <a:bodyPr wrap="square" rtlCol="0">
            <a:spAutoFit/>
          </a:bodyPr>
          <a:lstStyle/>
          <a:p>
            <a:r>
              <a:rPr lang="en-US" sz="1400" dirty="0"/>
              <a:t>50 % liberal native</a:t>
            </a:r>
          </a:p>
        </p:txBody>
      </p:sp>
      <p:sp>
        <p:nvSpPr>
          <p:cNvPr id="40" name="TextBox 39">
            <a:extLst>
              <a:ext uri="{FF2B5EF4-FFF2-40B4-BE49-F238E27FC236}">
                <a16:creationId xmlns:a16="http://schemas.microsoft.com/office/drawing/2014/main" id="{5A918453-46BC-49EE-843E-7D415508D14B}"/>
              </a:ext>
            </a:extLst>
          </p:cNvPr>
          <p:cNvSpPr txBox="1"/>
          <p:nvPr/>
        </p:nvSpPr>
        <p:spPr>
          <a:xfrm>
            <a:off x="9098918" y="2426648"/>
            <a:ext cx="1578910" cy="307777"/>
          </a:xfrm>
          <a:prstGeom prst="rect">
            <a:avLst/>
          </a:prstGeom>
          <a:noFill/>
          <a:ln>
            <a:solidFill>
              <a:schemeClr val="tx1"/>
            </a:solidFill>
            <a:prstDash val="dash"/>
          </a:ln>
        </p:spPr>
        <p:txBody>
          <a:bodyPr wrap="square" rtlCol="0">
            <a:spAutoFit/>
          </a:bodyPr>
          <a:lstStyle/>
          <a:p>
            <a:r>
              <a:rPr lang="en-US" sz="1400" dirty="0"/>
              <a:t>60 % liberal native</a:t>
            </a:r>
          </a:p>
        </p:txBody>
      </p:sp>
      <p:sp>
        <p:nvSpPr>
          <p:cNvPr id="41" name="TextBox 40">
            <a:extLst>
              <a:ext uri="{FF2B5EF4-FFF2-40B4-BE49-F238E27FC236}">
                <a16:creationId xmlns:a16="http://schemas.microsoft.com/office/drawing/2014/main" id="{5C0B5803-050B-4DC3-9C56-87B778752C24}"/>
              </a:ext>
            </a:extLst>
          </p:cNvPr>
          <p:cNvSpPr txBox="1"/>
          <p:nvPr/>
        </p:nvSpPr>
        <p:spPr>
          <a:xfrm>
            <a:off x="9087592" y="2726176"/>
            <a:ext cx="1578910" cy="307777"/>
          </a:xfrm>
          <a:prstGeom prst="rect">
            <a:avLst/>
          </a:prstGeom>
          <a:noFill/>
          <a:ln>
            <a:solidFill>
              <a:schemeClr val="tx1"/>
            </a:solidFill>
            <a:prstDash val="dash"/>
          </a:ln>
        </p:spPr>
        <p:txBody>
          <a:bodyPr wrap="square" rtlCol="0">
            <a:spAutoFit/>
          </a:bodyPr>
          <a:lstStyle/>
          <a:p>
            <a:r>
              <a:rPr lang="en-US" sz="1400" dirty="0"/>
              <a:t>70 % liberal native</a:t>
            </a:r>
          </a:p>
        </p:txBody>
      </p:sp>
      <p:sp>
        <p:nvSpPr>
          <p:cNvPr id="42" name="TextBox 41">
            <a:extLst>
              <a:ext uri="{FF2B5EF4-FFF2-40B4-BE49-F238E27FC236}">
                <a16:creationId xmlns:a16="http://schemas.microsoft.com/office/drawing/2014/main" id="{DBFB8DED-5269-49D7-A79C-70354021DAE0}"/>
              </a:ext>
            </a:extLst>
          </p:cNvPr>
          <p:cNvSpPr txBox="1"/>
          <p:nvPr/>
        </p:nvSpPr>
        <p:spPr>
          <a:xfrm>
            <a:off x="9097295" y="3032733"/>
            <a:ext cx="1578910" cy="307777"/>
          </a:xfrm>
          <a:prstGeom prst="rect">
            <a:avLst/>
          </a:prstGeom>
          <a:noFill/>
          <a:ln>
            <a:solidFill>
              <a:schemeClr val="tx1"/>
            </a:solidFill>
            <a:prstDash val="dash"/>
          </a:ln>
        </p:spPr>
        <p:txBody>
          <a:bodyPr wrap="square" rtlCol="0">
            <a:spAutoFit/>
          </a:bodyPr>
          <a:lstStyle/>
          <a:p>
            <a:r>
              <a:rPr lang="en-US" sz="1400" dirty="0"/>
              <a:t>80 % liberal native</a:t>
            </a:r>
          </a:p>
        </p:txBody>
      </p:sp>
      <p:sp>
        <p:nvSpPr>
          <p:cNvPr id="43" name="TextBox 42">
            <a:extLst>
              <a:ext uri="{FF2B5EF4-FFF2-40B4-BE49-F238E27FC236}">
                <a16:creationId xmlns:a16="http://schemas.microsoft.com/office/drawing/2014/main" id="{205CCAC2-E211-4A71-A325-377BB554F6CF}"/>
              </a:ext>
            </a:extLst>
          </p:cNvPr>
          <p:cNvSpPr txBox="1"/>
          <p:nvPr/>
        </p:nvSpPr>
        <p:spPr>
          <a:xfrm>
            <a:off x="8622890" y="1499668"/>
            <a:ext cx="3500283" cy="369332"/>
          </a:xfrm>
          <a:prstGeom prst="rect">
            <a:avLst/>
          </a:prstGeom>
          <a:noFill/>
        </p:spPr>
        <p:txBody>
          <a:bodyPr wrap="square" rtlCol="0">
            <a:spAutoFit/>
          </a:bodyPr>
          <a:lstStyle/>
          <a:p>
            <a:r>
              <a:rPr lang="en-US" dirty="0"/>
              <a:t>probability a native is liberal</a:t>
            </a:r>
          </a:p>
        </p:txBody>
      </p:sp>
      <p:sp>
        <p:nvSpPr>
          <p:cNvPr id="44" name="TextBox 43">
            <a:extLst>
              <a:ext uri="{FF2B5EF4-FFF2-40B4-BE49-F238E27FC236}">
                <a16:creationId xmlns:a16="http://schemas.microsoft.com/office/drawing/2014/main" id="{A7C9CAD3-B05A-46F5-B72E-64BA6D84EC36}"/>
              </a:ext>
            </a:extLst>
          </p:cNvPr>
          <p:cNvSpPr txBox="1"/>
          <p:nvPr/>
        </p:nvSpPr>
        <p:spPr>
          <a:xfrm>
            <a:off x="8495071" y="98323"/>
            <a:ext cx="3500283" cy="369332"/>
          </a:xfrm>
          <a:prstGeom prst="rect">
            <a:avLst/>
          </a:prstGeom>
          <a:noFill/>
        </p:spPr>
        <p:txBody>
          <a:bodyPr wrap="square" rtlCol="0">
            <a:spAutoFit/>
          </a:bodyPr>
          <a:lstStyle/>
          <a:p>
            <a:r>
              <a:rPr lang="en-US" dirty="0" err="1"/>
              <a:t>multidiversity</a:t>
            </a:r>
            <a:r>
              <a:rPr lang="en-US" dirty="0"/>
              <a:t> </a:t>
            </a:r>
            <a:r>
              <a:rPr lang="en-US"/>
              <a:t>/ minority -</a:t>
            </a:r>
            <a:r>
              <a:rPr lang="en-US" dirty="0"/>
              <a:t>minority </a:t>
            </a:r>
          </a:p>
        </p:txBody>
      </p:sp>
      <p:sp>
        <p:nvSpPr>
          <p:cNvPr id="3" name="TextBox 2">
            <a:extLst>
              <a:ext uri="{FF2B5EF4-FFF2-40B4-BE49-F238E27FC236}">
                <a16:creationId xmlns:a16="http://schemas.microsoft.com/office/drawing/2014/main" id="{5A6626AD-E4F7-46A7-580F-A1A72C1521EE}"/>
              </a:ext>
            </a:extLst>
          </p:cNvPr>
          <p:cNvSpPr txBox="1"/>
          <p:nvPr/>
        </p:nvSpPr>
        <p:spPr>
          <a:xfrm>
            <a:off x="8622889" y="3481663"/>
            <a:ext cx="3500283" cy="646331"/>
          </a:xfrm>
          <a:prstGeom prst="rect">
            <a:avLst/>
          </a:prstGeom>
          <a:noFill/>
        </p:spPr>
        <p:txBody>
          <a:bodyPr wrap="square" rtlCol="0">
            <a:spAutoFit/>
          </a:bodyPr>
          <a:lstStyle/>
          <a:p>
            <a:r>
              <a:rPr lang="en-US" dirty="0"/>
              <a:t>probability a minority is liberal = </a:t>
            </a:r>
          </a:p>
          <a:p>
            <a:r>
              <a:rPr lang="en-US" dirty="0"/>
              <a:t>1 – probability a native is liberal</a:t>
            </a:r>
          </a:p>
        </p:txBody>
      </p:sp>
    </p:spTree>
    <p:extLst>
      <p:ext uri="{BB962C8B-B14F-4D97-AF65-F5344CB8AC3E}">
        <p14:creationId xmlns:p14="http://schemas.microsoft.com/office/powerpoint/2010/main" val="1378331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D54FB032-F0DE-4377-A4EA-948FA9408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26" y="100780"/>
            <a:ext cx="8229600" cy="4572000"/>
          </a:xfrm>
          <a:prstGeom prst="rect">
            <a:avLst/>
          </a:prstGeom>
        </p:spPr>
      </p:pic>
      <p:pic>
        <p:nvPicPr>
          <p:cNvPr id="4" name="Picture 3">
            <a:extLst>
              <a:ext uri="{FF2B5EF4-FFF2-40B4-BE49-F238E27FC236}">
                <a16:creationId xmlns:a16="http://schemas.microsoft.com/office/drawing/2014/main" id="{134BDE78-1C50-47A5-982C-365EEAAE1EAF}"/>
              </a:ext>
            </a:extLst>
          </p:cNvPr>
          <p:cNvPicPr>
            <a:picLocks noChangeAspect="1"/>
          </p:cNvPicPr>
          <p:nvPr/>
        </p:nvPicPr>
        <p:blipFill rotWithShape="1">
          <a:blip r:embed="rId3"/>
          <a:srcRect l="22935" t="18325" r="6223" b="3053"/>
          <a:stretch/>
        </p:blipFill>
        <p:spPr>
          <a:xfrm>
            <a:off x="8513757" y="-1"/>
            <a:ext cx="3678243" cy="2295331"/>
          </a:xfrm>
          <a:prstGeom prst="rect">
            <a:avLst/>
          </a:prstGeom>
        </p:spPr>
      </p:pic>
    </p:spTree>
    <p:extLst>
      <p:ext uri="{BB962C8B-B14F-4D97-AF65-F5344CB8AC3E}">
        <p14:creationId xmlns:p14="http://schemas.microsoft.com/office/powerpoint/2010/main" val="4251852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0EBED14A-A48E-459B-BC1E-E45B02E83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92" y="71284"/>
            <a:ext cx="8229600" cy="4572000"/>
          </a:xfrm>
          <a:prstGeom prst="rect">
            <a:avLst/>
          </a:prstGeom>
        </p:spPr>
      </p:pic>
      <p:pic>
        <p:nvPicPr>
          <p:cNvPr id="6" name="Picture 5">
            <a:extLst>
              <a:ext uri="{FF2B5EF4-FFF2-40B4-BE49-F238E27FC236}">
                <a16:creationId xmlns:a16="http://schemas.microsoft.com/office/drawing/2014/main" id="{FFBC0E39-1953-4A4A-BB60-A18E4E22A6BB}"/>
              </a:ext>
            </a:extLst>
          </p:cNvPr>
          <p:cNvPicPr>
            <a:picLocks noChangeAspect="1"/>
          </p:cNvPicPr>
          <p:nvPr/>
        </p:nvPicPr>
        <p:blipFill rotWithShape="1">
          <a:blip r:embed="rId3"/>
          <a:srcRect l="22935" t="18325" r="6223" b="3053"/>
          <a:stretch/>
        </p:blipFill>
        <p:spPr>
          <a:xfrm>
            <a:off x="8812803" y="0"/>
            <a:ext cx="3379197" cy="2108718"/>
          </a:xfrm>
          <a:prstGeom prst="rect">
            <a:avLst/>
          </a:prstGeom>
        </p:spPr>
      </p:pic>
    </p:spTree>
    <p:extLst>
      <p:ext uri="{BB962C8B-B14F-4D97-AF65-F5344CB8AC3E}">
        <p14:creationId xmlns:p14="http://schemas.microsoft.com/office/powerpoint/2010/main" val="1026934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88A4C5-EFC5-4D82-8F5F-E0555339D646}"/>
              </a:ext>
            </a:extLst>
          </p:cNvPr>
          <p:cNvPicPr>
            <a:picLocks noChangeAspect="1"/>
          </p:cNvPicPr>
          <p:nvPr/>
        </p:nvPicPr>
        <p:blipFill rotWithShape="1">
          <a:blip r:embed="rId2"/>
          <a:srcRect l="22935" t="18325" r="6223" b="3053"/>
          <a:stretch/>
        </p:blipFill>
        <p:spPr>
          <a:xfrm>
            <a:off x="9538150" y="0"/>
            <a:ext cx="2653850" cy="1656080"/>
          </a:xfrm>
          <a:prstGeom prst="rect">
            <a:avLst/>
          </a:prstGeom>
        </p:spPr>
      </p:pic>
      <p:sp>
        <p:nvSpPr>
          <p:cNvPr id="7" name="TextBox 6">
            <a:extLst>
              <a:ext uri="{FF2B5EF4-FFF2-40B4-BE49-F238E27FC236}">
                <a16:creationId xmlns:a16="http://schemas.microsoft.com/office/drawing/2014/main" id="{80FED57C-B6C4-4FC7-99DE-6B6C017C3499}"/>
              </a:ext>
            </a:extLst>
          </p:cNvPr>
          <p:cNvSpPr txBox="1"/>
          <p:nvPr/>
        </p:nvSpPr>
        <p:spPr>
          <a:xfrm>
            <a:off x="147484" y="4739148"/>
            <a:ext cx="11857703" cy="1107996"/>
          </a:xfrm>
          <a:prstGeom prst="rect">
            <a:avLst/>
          </a:prstGeom>
          <a:noFill/>
        </p:spPr>
        <p:txBody>
          <a:bodyPr wrap="square" rtlCol="0">
            <a:spAutoFit/>
          </a:bodyPr>
          <a:lstStyle/>
          <a:p>
            <a:pPr marL="171450" indent="-171450">
              <a:buFont typeface="Arial" panose="020B0604020202020204" pitchFamily="34" charset="0"/>
              <a:buChar char="•"/>
            </a:pPr>
            <a:r>
              <a:rPr lang="en-US" sz="1100" dirty="0"/>
              <a:t>Conservative migrant show same ethnic patterns but different value segregation due both to value group size and increase in ethnic preference of liberals in both groups.</a:t>
            </a:r>
          </a:p>
          <a:p>
            <a:pPr marL="171450" indent="-171450">
              <a:buFont typeface="Arial" panose="020B0604020202020204" pitchFamily="34" charset="0"/>
              <a:buChar char="•"/>
            </a:pPr>
            <a:r>
              <a:rPr lang="en-US" sz="1100" dirty="0"/>
              <a:t>By-product value segregation slightly increases as liberals are more represented in society, as the equivalent number of agents in liberals counter-ethnic part</a:t>
            </a:r>
          </a:p>
          <a:p>
            <a:pPr marL="171450" indent="-171450">
              <a:buFont typeface="Arial" panose="020B0604020202020204" pitchFamily="34" charset="0"/>
              <a:buChar char="•"/>
            </a:pPr>
            <a:r>
              <a:rPr lang="en-US" sz="1100" dirty="0"/>
              <a:t>As liberal native increase their ethnic preference, by-product value segregation of conservative migrant decreases,  more evidently as liberal are equally distributed between ethnic groups. As liberals only care about value, they form dense neighborhood, as they </a:t>
            </a:r>
            <a:r>
              <a:rPr lang="en-US" sz="1100" dirty="0" err="1"/>
              <a:t>considrer</a:t>
            </a:r>
            <a:r>
              <a:rPr lang="en-US" sz="1100" dirty="0"/>
              <a:t> also ethnic similarity, the neighborhood breaks into small neighborhood, on which limits liberal migrants relocate. Conservative migrant relocate on the boundaries of such neighborhoods, where they have more chance to find co-ethnics (-&gt; better understand)</a:t>
            </a:r>
          </a:p>
          <a:p>
            <a:pPr marL="171450" indent="-171450">
              <a:buFont typeface="Arial" panose="020B0604020202020204" pitchFamily="34" charset="0"/>
              <a:buChar char="•"/>
            </a:pPr>
            <a:r>
              <a:rPr lang="en-US" sz="1100" dirty="0"/>
              <a:t>Effect of neighborhood density of liberals</a:t>
            </a:r>
          </a:p>
        </p:txBody>
      </p:sp>
      <p:pic>
        <p:nvPicPr>
          <p:cNvPr id="5" name="Picture 4" descr="Chart&#10;&#10;Description automatically generated with medium confidence">
            <a:extLst>
              <a:ext uri="{FF2B5EF4-FFF2-40B4-BE49-F238E27FC236}">
                <a16:creationId xmlns:a16="http://schemas.microsoft.com/office/drawing/2014/main" id="{685D3335-3C93-4705-8C52-AA07619A8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 y="86360"/>
            <a:ext cx="9324808" cy="5180449"/>
          </a:xfrm>
          <a:prstGeom prst="rect">
            <a:avLst/>
          </a:prstGeom>
        </p:spPr>
      </p:pic>
    </p:spTree>
    <p:extLst>
      <p:ext uri="{BB962C8B-B14F-4D97-AF65-F5344CB8AC3E}">
        <p14:creationId xmlns:p14="http://schemas.microsoft.com/office/powerpoint/2010/main" val="184360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002502-503B-4815-943D-8EF26CE3CB02}"/>
              </a:ext>
            </a:extLst>
          </p:cNvPr>
          <p:cNvPicPr>
            <a:picLocks noChangeAspect="1"/>
          </p:cNvPicPr>
          <p:nvPr/>
        </p:nvPicPr>
        <p:blipFill rotWithShape="1">
          <a:blip r:embed="rId2"/>
          <a:srcRect l="22935" t="18325" r="6223" b="3053"/>
          <a:stretch/>
        </p:blipFill>
        <p:spPr>
          <a:xfrm>
            <a:off x="9538150" y="0"/>
            <a:ext cx="2653850" cy="1656080"/>
          </a:xfrm>
          <a:prstGeom prst="rect">
            <a:avLst/>
          </a:prstGeom>
        </p:spPr>
      </p:pic>
      <p:sp>
        <p:nvSpPr>
          <p:cNvPr id="8" name="TextBox 7">
            <a:extLst>
              <a:ext uri="{FF2B5EF4-FFF2-40B4-BE49-F238E27FC236}">
                <a16:creationId xmlns:a16="http://schemas.microsoft.com/office/drawing/2014/main" id="{C5A00788-8062-450C-907F-34E008E5EB7F}"/>
              </a:ext>
            </a:extLst>
          </p:cNvPr>
          <p:cNvSpPr txBox="1"/>
          <p:nvPr/>
        </p:nvSpPr>
        <p:spPr>
          <a:xfrm>
            <a:off x="8544232" y="1799303"/>
            <a:ext cx="3421626"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Conservative native are underrepresented, show same ethnic exposure as conservative migrant, who represent majority value in the migrant group and 40% of population</a:t>
            </a:r>
          </a:p>
          <a:p>
            <a:pPr marL="285750" indent="-285750">
              <a:buFont typeface="Arial" panose="020B0604020202020204" pitchFamily="34" charset="0"/>
              <a:buChar char="•"/>
            </a:pPr>
            <a:r>
              <a:rPr lang="en-US" sz="1400" dirty="0"/>
              <a:t>Main differences are in the value exposure</a:t>
            </a:r>
          </a:p>
          <a:p>
            <a:pPr marL="285750" indent="-285750">
              <a:buFont typeface="Arial" panose="020B0604020202020204" pitchFamily="34" charset="0"/>
              <a:buChar char="•"/>
            </a:pPr>
            <a:r>
              <a:rPr lang="en-US" sz="1400" dirty="0"/>
              <a:t>Value segregation as by-product decreases as the percentage of liberals increases in the own group, as there are more liberals and conservative need to assimilate to maximize ethnic preference</a:t>
            </a:r>
          </a:p>
        </p:txBody>
      </p:sp>
      <p:sp>
        <p:nvSpPr>
          <p:cNvPr id="10" name="TextBox 9">
            <a:extLst>
              <a:ext uri="{FF2B5EF4-FFF2-40B4-BE49-F238E27FC236}">
                <a16:creationId xmlns:a16="http://schemas.microsoft.com/office/drawing/2014/main" id="{A9DEEAE7-CC66-4CB7-9F37-B6A987F33735}"/>
              </a:ext>
            </a:extLst>
          </p:cNvPr>
          <p:cNvSpPr txBox="1"/>
          <p:nvPr/>
        </p:nvSpPr>
        <p:spPr>
          <a:xfrm>
            <a:off x="226142" y="4729316"/>
            <a:ext cx="11454581" cy="1446550"/>
          </a:xfrm>
          <a:prstGeom prst="rect">
            <a:avLst/>
          </a:prstGeom>
          <a:noFill/>
        </p:spPr>
        <p:txBody>
          <a:bodyPr wrap="square" rtlCol="0">
            <a:spAutoFit/>
          </a:bodyPr>
          <a:lstStyle/>
          <a:p>
            <a:pPr marL="171450" indent="-171450">
              <a:buFont typeface="Arial" panose="020B0604020202020204" pitchFamily="34" charset="0"/>
              <a:buChar char="•"/>
            </a:pPr>
            <a:r>
              <a:rPr lang="en-US" sz="1100" dirty="0"/>
              <a:t>Conservative native show value assimilation for low level of determinism  when they  are under-represented (80% liberal native), to then increase and remain lower than other conditions. The assimilation occurs because due to lower determinism (5), because all agent maximize to  a certain degree, but still relocate randomly, so they are tolerated by liberals</a:t>
            </a:r>
          </a:p>
          <a:p>
            <a:pPr marL="171450" indent="-171450">
              <a:buFont typeface="Arial" panose="020B0604020202020204" pitchFamily="34" charset="0"/>
              <a:buChar char="•"/>
            </a:pPr>
            <a:r>
              <a:rPr lang="en-US" sz="1100" dirty="0"/>
              <a:t>As conservative native become under-represented, the by-product value segregation decreases, as they need to relocate close to liberals co-ethnic, numerically higher, which still will tolerate them. The increase in ethnic preference of liberals native do not change much</a:t>
            </a:r>
          </a:p>
          <a:p>
            <a:pPr marL="171450" indent="-171450">
              <a:buFont typeface="Arial" panose="020B0604020202020204" pitchFamily="34" charset="0"/>
              <a:buChar char="•"/>
            </a:pPr>
            <a:r>
              <a:rPr lang="en-US" sz="1100" dirty="0"/>
              <a:t>Higher decrease in  by-product value segregation occurs when liberal migrant become more ethnically conservative, more evidently when liberal migrant represent higher shares of population (making up to 50%)</a:t>
            </a:r>
          </a:p>
          <a:p>
            <a:pPr marL="171450" indent="-171450">
              <a:buFont typeface="Arial" panose="020B0604020202020204" pitchFamily="34" charset="0"/>
              <a:buChar char="•"/>
            </a:pPr>
            <a:r>
              <a:rPr lang="en-US" sz="1100" dirty="0"/>
              <a:t>The value assimilation is higher when liberal native increase their ethnic preference</a:t>
            </a:r>
          </a:p>
          <a:p>
            <a:pPr marL="171450" indent="-171450">
              <a:buFont typeface="Arial" panose="020B0604020202020204" pitchFamily="34" charset="0"/>
              <a:buChar char="•"/>
            </a:pPr>
            <a:endParaRPr lang="en-US" sz="1100" dirty="0"/>
          </a:p>
        </p:txBody>
      </p:sp>
      <p:pic>
        <p:nvPicPr>
          <p:cNvPr id="4" name="Picture 3">
            <a:extLst>
              <a:ext uri="{FF2B5EF4-FFF2-40B4-BE49-F238E27FC236}">
                <a16:creationId xmlns:a16="http://schemas.microsoft.com/office/drawing/2014/main" id="{F661E264-7B9A-F3B6-AD63-264BFD821C3A}"/>
              </a:ext>
            </a:extLst>
          </p:cNvPr>
          <p:cNvPicPr>
            <a:picLocks noChangeAspect="1"/>
          </p:cNvPicPr>
          <p:nvPr/>
        </p:nvPicPr>
        <p:blipFill>
          <a:blip r:embed="rId3"/>
          <a:stretch>
            <a:fillRect/>
          </a:stretch>
        </p:blipFill>
        <p:spPr>
          <a:xfrm>
            <a:off x="68294" y="160931"/>
            <a:ext cx="8475938" cy="3935506"/>
          </a:xfrm>
          <a:prstGeom prst="rect">
            <a:avLst/>
          </a:prstGeom>
        </p:spPr>
      </p:pic>
    </p:spTree>
    <p:extLst>
      <p:ext uri="{BB962C8B-B14F-4D97-AF65-F5344CB8AC3E}">
        <p14:creationId xmlns:p14="http://schemas.microsoft.com/office/powerpoint/2010/main" val="310383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656D867-B5C5-7505-3A23-2371843C1A11}"/>
              </a:ext>
            </a:extLst>
          </p:cNvPr>
          <p:cNvGrpSpPr/>
          <p:nvPr/>
        </p:nvGrpSpPr>
        <p:grpSpPr>
          <a:xfrm>
            <a:off x="2071395" y="1375033"/>
            <a:ext cx="7008255" cy="2633700"/>
            <a:chOff x="2071395" y="1375033"/>
            <a:chExt cx="7008255" cy="2633700"/>
          </a:xfrm>
        </p:grpSpPr>
        <p:pic>
          <p:nvPicPr>
            <p:cNvPr id="5" name="Picture 4">
              <a:extLst>
                <a:ext uri="{FF2B5EF4-FFF2-40B4-BE49-F238E27FC236}">
                  <a16:creationId xmlns:a16="http://schemas.microsoft.com/office/drawing/2014/main" id="{1B8CBCBF-2DE3-0BC5-2EE0-285688E1D5B6}"/>
                </a:ext>
              </a:extLst>
            </p:cNvPr>
            <p:cNvPicPr>
              <a:picLocks noChangeAspect="1"/>
            </p:cNvPicPr>
            <p:nvPr/>
          </p:nvPicPr>
          <p:blipFill>
            <a:blip r:embed="rId2"/>
            <a:stretch>
              <a:fillRect/>
            </a:stretch>
          </p:blipFill>
          <p:spPr>
            <a:xfrm>
              <a:off x="5500988" y="1375033"/>
              <a:ext cx="3578662" cy="2633700"/>
            </a:xfrm>
            <a:prstGeom prst="rect">
              <a:avLst/>
            </a:prstGeom>
          </p:spPr>
        </p:pic>
        <p:pic>
          <p:nvPicPr>
            <p:cNvPr id="8" name="Picture 7">
              <a:extLst>
                <a:ext uri="{FF2B5EF4-FFF2-40B4-BE49-F238E27FC236}">
                  <a16:creationId xmlns:a16="http://schemas.microsoft.com/office/drawing/2014/main" id="{9995704B-5D61-2F0F-EF7A-729C135EC1A9}"/>
                </a:ext>
              </a:extLst>
            </p:cNvPr>
            <p:cNvPicPr>
              <a:picLocks noChangeAspect="1"/>
            </p:cNvPicPr>
            <p:nvPr/>
          </p:nvPicPr>
          <p:blipFill>
            <a:blip r:embed="rId3"/>
            <a:stretch>
              <a:fillRect/>
            </a:stretch>
          </p:blipFill>
          <p:spPr>
            <a:xfrm>
              <a:off x="2071395" y="1472522"/>
              <a:ext cx="3242980" cy="2438721"/>
            </a:xfrm>
            <a:prstGeom prst="rect">
              <a:avLst/>
            </a:prstGeom>
          </p:spPr>
        </p:pic>
      </p:grpSp>
    </p:spTree>
    <p:extLst>
      <p:ext uri="{BB962C8B-B14F-4D97-AF65-F5344CB8AC3E}">
        <p14:creationId xmlns:p14="http://schemas.microsoft.com/office/powerpoint/2010/main" val="1321952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6C03ED-0CC1-C9CA-FEC6-B0544CED6BE4}"/>
              </a:ext>
            </a:extLst>
          </p:cNvPr>
          <p:cNvPicPr>
            <a:picLocks noChangeAspect="1"/>
          </p:cNvPicPr>
          <p:nvPr/>
        </p:nvPicPr>
        <p:blipFill>
          <a:blip r:embed="rId2"/>
          <a:stretch>
            <a:fillRect/>
          </a:stretch>
        </p:blipFill>
        <p:spPr>
          <a:xfrm>
            <a:off x="5039808" y="2603654"/>
            <a:ext cx="5941957" cy="3301087"/>
          </a:xfrm>
          <a:prstGeom prst="rect">
            <a:avLst/>
          </a:prstGeom>
        </p:spPr>
      </p:pic>
      <p:pic>
        <p:nvPicPr>
          <p:cNvPr id="5" name="Picture 4" descr="Chart&#10;&#10;Description automatically generated">
            <a:extLst>
              <a:ext uri="{FF2B5EF4-FFF2-40B4-BE49-F238E27FC236}">
                <a16:creationId xmlns:a16="http://schemas.microsoft.com/office/drawing/2014/main" id="{55CC1F10-62A3-61EC-CE19-44A97875E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898" y="663388"/>
            <a:ext cx="7435518" cy="3451413"/>
          </a:xfrm>
          <a:prstGeom prst="rect">
            <a:avLst/>
          </a:prstGeom>
        </p:spPr>
      </p:pic>
    </p:spTree>
    <p:extLst>
      <p:ext uri="{BB962C8B-B14F-4D97-AF65-F5344CB8AC3E}">
        <p14:creationId xmlns:p14="http://schemas.microsoft.com/office/powerpoint/2010/main" val="3972540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54C812-CFA1-4FF2-57D4-5B44F7DACE88}"/>
              </a:ext>
            </a:extLst>
          </p:cNvPr>
          <p:cNvPicPr>
            <a:picLocks noChangeAspect="1"/>
          </p:cNvPicPr>
          <p:nvPr/>
        </p:nvPicPr>
        <p:blipFill>
          <a:blip r:embed="rId2"/>
          <a:stretch>
            <a:fillRect/>
          </a:stretch>
        </p:blipFill>
        <p:spPr>
          <a:xfrm>
            <a:off x="363993" y="205095"/>
            <a:ext cx="8436717" cy="5206660"/>
          </a:xfrm>
          <a:prstGeom prst="rect">
            <a:avLst/>
          </a:prstGeom>
        </p:spPr>
      </p:pic>
    </p:spTree>
    <p:extLst>
      <p:ext uri="{BB962C8B-B14F-4D97-AF65-F5344CB8AC3E}">
        <p14:creationId xmlns:p14="http://schemas.microsoft.com/office/powerpoint/2010/main" val="2192631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04836D0-B73F-4094-AE1B-DBC317D2579A}"/>
              </a:ext>
            </a:extLst>
          </p:cNvPr>
          <p:cNvGraphicFramePr>
            <a:graphicFrameLocks noGrp="1"/>
          </p:cNvGraphicFramePr>
          <p:nvPr>
            <p:extLst>
              <p:ext uri="{D42A27DB-BD31-4B8C-83A1-F6EECF244321}">
                <p14:modId xmlns:p14="http://schemas.microsoft.com/office/powerpoint/2010/main" val="3159597744"/>
              </p:ext>
            </p:extLst>
          </p:nvPr>
        </p:nvGraphicFramePr>
        <p:xfrm>
          <a:off x="2320413" y="1142999"/>
          <a:ext cx="6174658" cy="3588776"/>
        </p:xfrm>
        <a:graphic>
          <a:graphicData uri="http://schemas.openxmlformats.org/drawingml/2006/table">
            <a:tbl>
              <a:tblPr firstRow="1" bandRow="1">
                <a:tableStyleId>{5C22544A-7EE6-4342-B048-85BDC9FD1C3A}</a:tableStyleId>
              </a:tblPr>
              <a:tblGrid>
                <a:gridCol w="3087329">
                  <a:extLst>
                    <a:ext uri="{9D8B030D-6E8A-4147-A177-3AD203B41FA5}">
                      <a16:colId xmlns:a16="http://schemas.microsoft.com/office/drawing/2014/main" val="814254373"/>
                    </a:ext>
                  </a:extLst>
                </a:gridCol>
                <a:gridCol w="3087329">
                  <a:extLst>
                    <a:ext uri="{9D8B030D-6E8A-4147-A177-3AD203B41FA5}">
                      <a16:colId xmlns:a16="http://schemas.microsoft.com/office/drawing/2014/main" val="3773158801"/>
                    </a:ext>
                  </a:extLst>
                </a:gridCol>
              </a:tblGrid>
              <a:tr h="1794388">
                <a:tc>
                  <a:txBody>
                    <a:bodyPr/>
                    <a:lstStyle/>
                    <a:p>
                      <a:pPr algn="ctr"/>
                      <a:endParaRPr lang="en-US" b="0" dirty="0">
                        <a:solidFill>
                          <a:schemeClr val="tx1"/>
                        </a:solidFill>
                      </a:endParaRPr>
                    </a:p>
                  </a:txBody>
                  <a:tcPr>
                    <a:lnL w="12700" cap="flat" cmpd="sng" algn="ctr">
                      <a:no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no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lnL w="12700" cap="flat" cmpd="sng" algn="ctr">
                      <a:solidFill>
                        <a:schemeClr val="tx1"/>
                      </a:solid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1920798"/>
                  </a:ext>
                </a:extLst>
              </a:tr>
              <a:tr h="1794388">
                <a:tc>
                  <a:txBody>
                    <a:bodyPr/>
                    <a:lstStyle/>
                    <a:p>
                      <a:pPr algn="ctr"/>
                      <a:endParaRPr lang="en-US" dirty="0"/>
                    </a:p>
                  </a:txBody>
                  <a:tcPr anchor="b">
                    <a:lnL w="12700" cap="flat" cmpd="sng" algn="ctr">
                      <a:no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solidFill>
                          <a:schemeClr val="tx1"/>
                        </a:solidFill>
                      </a:endParaRPr>
                    </a:p>
                  </a:txBody>
                  <a:tcPr anchor="b">
                    <a:lnL w="12700" cap="flat" cmpd="sng" algn="ctr">
                      <a:solidFill>
                        <a:schemeClr val="tx1"/>
                      </a:solidFill>
                      <a:prstDash val="dot"/>
                      <a:round/>
                      <a:headEnd type="none" w="med" len="med"/>
                      <a:tailEnd type="none" w="med" len="med"/>
                    </a:lnL>
                    <a:lnR w="12700" cap="flat" cmpd="sng" algn="ctr">
                      <a:no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7812218"/>
                  </a:ext>
                </a:extLst>
              </a:tr>
            </a:tbl>
          </a:graphicData>
        </a:graphic>
      </p:graphicFrame>
      <p:graphicFrame>
        <p:nvGraphicFramePr>
          <p:cNvPr id="7" name="Table 7">
            <a:extLst>
              <a:ext uri="{FF2B5EF4-FFF2-40B4-BE49-F238E27FC236}">
                <a16:creationId xmlns:a16="http://schemas.microsoft.com/office/drawing/2014/main" id="{2FEA5563-FE21-4718-9584-C1E73A3CCD3C}"/>
              </a:ext>
            </a:extLst>
          </p:cNvPr>
          <p:cNvGraphicFramePr>
            <a:graphicFrameLocks noGrp="1"/>
          </p:cNvGraphicFramePr>
          <p:nvPr>
            <p:extLst>
              <p:ext uri="{D42A27DB-BD31-4B8C-83A1-F6EECF244321}">
                <p14:modId xmlns:p14="http://schemas.microsoft.com/office/powerpoint/2010/main" val="3300635314"/>
              </p:ext>
            </p:extLst>
          </p:nvPr>
        </p:nvGraphicFramePr>
        <p:xfrm>
          <a:off x="3421626" y="1661650"/>
          <a:ext cx="3972232" cy="2551474"/>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357735656"/>
                    </a:ext>
                  </a:extLst>
                </a:gridCol>
                <a:gridCol w="1986116">
                  <a:extLst>
                    <a:ext uri="{9D8B030D-6E8A-4147-A177-3AD203B41FA5}">
                      <a16:colId xmlns:a16="http://schemas.microsoft.com/office/drawing/2014/main" val="1597949760"/>
                    </a:ext>
                  </a:extLst>
                </a:gridCol>
              </a:tblGrid>
              <a:tr h="1275737">
                <a:tc>
                  <a:txBody>
                    <a:bodyPr/>
                    <a:lstStyle/>
                    <a:p>
                      <a:r>
                        <a:rPr lang="en-US" b="0"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pPr algn="r"/>
                      <a:r>
                        <a:rPr lang="en-US"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extLst>
                  <a:ext uri="{0D108BD9-81ED-4DB2-BD59-A6C34878D82A}">
                    <a16:rowId xmlns:a16="http://schemas.microsoft.com/office/drawing/2014/main" val="3195069408"/>
                  </a:ext>
                </a:extLst>
              </a:tr>
              <a:tr h="1275737">
                <a:tc>
                  <a:txBody>
                    <a:bodyPr/>
                    <a:lstStyle/>
                    <a:p>
                      <a:pPr algn="l"/>
                      <a:r>
                        <a:rPr lang="en-US" dirty="0">
                          <a:solidFill>
                            <a:schemeClr val="tx1"/>
                          </a:solidFill>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pPr algn="r"/>
                      <a:r>
                        <a:rPr lang="en-US" dirty="0"/>
                        <a:t>40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extLst>
                  <a:ext uri="{0D108BD9-81ED-4DB2-BD59-A6C34878D82A}">
                    <a16:rowId xmlns:a16="http://schemas.microsoft.com/office/drawing/2014/main" val="4138243906"/>
                  </a:ext>
                </a:extLst>
              </a:tr>
            </a:tbl>
          </a:graphicData>
        </a:graphic>
      </p:graphicFrame>
      <p:graphicFrame>
        <p:nvGraphicFramePr>
          <p:cNvPr id="5" name="Table 5">
            <a:extLst>
              <a:ext uri="{FF2B5EF4-FFF2-40B4-BE49-F238E27FC236}">
                <a16:creationId xmlns:a16="http://schemas.microsoft.com/office/drawing/2014/main" id="{C4EDC018-7441-4B71-B624-9A9B0DE80674}"/>
              </a:ext>
            </a:extLst>
          </p:cNvPr>
          <p:cNvGraphicFramePr>
            <a:graphicFrameLocks noGrp="1"/>
          </p:cNvGraphicFramePr>
          <p:nvPr>
            <p:extLst>
              <p:ext uri="{D42A27DB-BD31-4B8C-83A1-F6EECF244321}">
                <p14:modId xmlns:p14="http://schemas.microsoft.com/office/powerpoint/2010/main" val="2276261443"/>
              </p:ext>
            </p:extLst>
          </p:nvPr>
        </p:nvGraphicFramePr>
        <p:xfrm>
          <a:off x="3785418" y="1983657"/>
          <a:ext cx="3244648" cy="1897626"/>
        </p:xfrm>
        <a:graphic>
          <a:graphicData uri="http://schemas.openxmlformats.org/drawingml/2006/table">
            <a:tbl>
              <a:tblPr firstRow="1" bandRow="1">
                <a:tableStyleId>{5C22544A-7EE6-4342-B048-85BDC9FD1C3A}</a:tableStyleId>
              </a:tblPr>
              <a:tblGrid>
                <a:gridCol w="1622324">
                  <a:extLst>
                    <a:ext uri="{9D8B030D-6E8A-4147-A177-3AD203B41FA5}">
                      <a16:colId xmlns:a16="http://schemas.microsoft.com/office/drawing/2014/main" val="538935932"/>
                    </a:ext>
                  </a:extLst>
                </a:gridCol>
                <a:gridCol w="1622324">
                  <a:extLst>
                    <a:ext uri="{9D8B030D-6E8A-4147-A177-3AD203B41FA5}">
                      <a16:colId xmlns:a16="http://schemas.microsoft.com/office/drawing/2014/main" val="1409115721"/>
                    </a:ext>
                  </a:extLst>
                </a:gridCol>
              </a:tblGrid>
              <a:tr h="948813">
                <a:tc>
                  <a:txBody>
                    <a:bodyPr/>
                    <a:lstStyle/>
                    <a:p>
                      <a:r>
                        <a:rPr lang="en-US" b="0" dirty="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a:r>
                        <a:rPr lang="en-US" b="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475945569"/>
                  </a:ext>
                </a:extLst>
              </a:tr>
              <a:tr h="948813">
                <a:tc>
                  <a:txBody>
                    <a:bodyPr/>
                    <a:lstStyle/>
                    <a:p>
                      <a:r>
                        <a:rPr lang="en-US" dirty="0">
                          <a:solidFill>
                            <a:schemeClr val="tx1"/>
                          </a:solidFill>
                        </a:rPr>
                        <a:t>15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a:r>
                        <a:rPr lang="en-US" dirty="0"/>
                        <a:t>35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164797677"/>
                  </a:ext>
                </a:extLst>
              </a:tr>
            </a:tbl>
          </a:graphicData>
        </a:graphic>
      </p:graphicFrame>
      <p:graphicFrame>
        <p:nvGraphicFramePr>
          <p:cNvPr id="4" name="Table 4">
            <a:extLst>
              <a:ext uri="{FF2B5EF4-FFF2-40B4-BE49-F238E27FC236}">
                <a16:creationId xmlns:a16="http://schemas.microsoft.com/office/drawing/2014/main" id="{94AEF63C-2610-4AB2-AA1D-8D9926A5BE8A}"/>
              </a:ext>
            </a:extLst>
          </p:cNvPr>
          <p:cNvGraphicFramePr>
            <a:graphicFrameLocks noGrp="1"/>
          </p:cNvGraphicFramePr>
          <p:nvPr>
            <p:extLst>
              <p:ext uri="{D42A27DB-BD31-4B8C-83A1-F6EECF244321}">
                <p14:modId xmlns:p14="http://schemas.microsoft.com/office/powerpoint/2010/main" val="3662799788"/>
              </p:ext>
            </p:extLst>
          </p:nvPr>
        </p:nvGraphicFramePr>
        <p:xfrm>
          <a:off x="4208207" y="2278624"/>
          <a:ext cx="2408904" cy="1307692"/>
        </p:xfrm>
        <a:graphic>
          <a:graphicData uri="http://schemas.openxmlformats.org/drawingml/2006/table">
            <a:tbl>
              <a:tblPr firstRow="1" bandRow="1">
                <a:tableStyleId>{2D5ABB26-0587-4C30-8999-92F81FD0307C}</a:tableStyleId>
              </a:tblPr>
              <a:tblGrid>
                <a:gridCol w="1204452">
                  <a:extLst>
                    <a:ext uri="{9D8B030D-6E8A-4147-A177-3AD203B41FA5}">
                      <a16:colId xmlns:a16="http://schemas.microsoft.com/office/drawing/2014/main" val="788026327"/>
                    </a:ext>
                  </a:extLst>
                </a:gridCol>
                <a:gridCol w="1204452">
                  <a:extLst>
                    <a:ext uri="{9D8B030D-6E8A-4147-A177-3AD203B41FA5}">
                      <a16:colId xmlns:a16="http://schemas.microsoft.com/office/drawing/2014/main" val="3513504364"/>
                    </a:ext>
                  </a:extLst>
                </a:gridCol>
              </a:tblGrid>
              <a:tr h="653846">
                <a:tc>
                  <a:txBody>
                    <a:bodyPr/>
                    <a:lstStyle/>
                    <a:p>
                      <a:r>
                        <a:rPr lang="en-US"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65418490"/>
                  </a:ext>
                </a:extLst>
              </a:tr>
              <a:tr h="653846">
                <a:tc>
                  <a:txBody>
                    <a:bodyPr/>
                    <a:lstStyle/>
                    <a:p>
                      <a:r>
                        <a:rPr lang="en-US" dirty="0"/>
                        <a:t>20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r"/>
                      <a:r>
                        <a:rPr lang="en-US" dirty="0"/>
                        <a:t>30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36759052"/>
                  </a:ext>
                </a:extLst>
              </a:tr>
            </a:tbl>
          </a:graphicData>
        </a:graphic>
      </p:graphicFrame>
      <p:graphicFrame>
        <p:nvGraphicFramePr>
          <p:cNvPr id="2" name="Table 2">
            <a:extLst>
              <a:ext uri="{FF2B5EF4-FFF2-40B4-BE49-F238E27FC236}">
                <a16:creationId xmlns:a16="http://schemas.microsoft.com/office/drawing/2014/main" id="{491B1074-9639-480E-873B-74F8EB60D85C}"/>
              </a:ext>
            </a:extLst>
          </p:cNvPr>
          <p:cNvGraphicFramePr>
            <a:graphicFrameLocks noGrp="1"/>
          </p:cNvGraphicFramePr>
          <p:nvPr>
            <p:extLst>
              <p:ext uri="{D42A27DB-BD31-4B8C-83A1-F6EECF244321}">
                <p14:modId xmlns:p14="http://schemas.microsoft.com/office/powerpoint/2010/main" val="2333216501"/>
              </p:ext>
            </p:extLst>
          </p:nvPr>
        </p:nvGraphicFramePr>
        <p:xfrm>
          <a:off x="4630993" y="2534264"/>
          <a:ext cx="1553498" cy="806246"/>
        </p:xfrm>
        <a:graphic>
          <a:graphicData uri="http://schemas.openxmlformats.org/drawingml/2006/table">
            <a:tbl>
              <a:tblPr firstRow="1" bandRow="1">
                <a:tableStyleId>{5940675A-B579-460E-94D1-54222C63F5DA}</a:tableStyleId>
              </a:tblPr>
              <a:tblGrid>
                <a:gridCol w="776749">
                  <a:extLst>
                    <a:ext uri="{9D8B030D-6E8A-4147-A177-3AD203B41FA5}">
                      <a16:colId xmlns:a16="http://schemas.microsoft.com/office/drawing/2014/main" val="3974224731"/>
                    </a:ext>
                  </a:extLst>
                </a:gridCol>
                <a:gridCol w="776749">
                  <a:extLst>
                    <a:ext uri="{9D8B030D-6E8A-4147-A177-3AD203B41FA5}">
                      <a16:colId xmlns:a16="http://schemas.microsoft.com/office/drawing/2014/main" val="1326649890"/>
                    </a:ext>
                  </a:extLst>
                </a:gridCol>
              </a:tblGrid>
              <a:tr h="403123">
                <a:tc>
                  <a:txBody>
                    <a:bodyPr/>
                    <a:lstStyle/>
                    <a:p>
                      <a:pPr algn="ctr"/>
                      <a:r>
                        <a:rPr lang="en-US" dirty="0"/>
                        <a:t>25</a:t>
                      </a:r>
                    </a:p>
                  </a:txBody>
                  <a:tcPr anchor="ctr">
                    <a:solidFill>
                      <a:schemeClr val="accent4">
                        <a:lumMod val="60000"/>
                        <a:lumOff val="40000"/>
                      </a:schemeClr>
                    </a:solidFill>
                  </a:tcPr>
                </a:tc>
                <a:tc>
                  <a:txBody>
                    <a:bodyPr/>
                    <a:lstStyle/>
                    <a:p>
                      <a:pPr algn="ctr"/>
                      <a:r>
                        <a:rPr lang="en-US" dirty="0"/>
                        <a:t>25</a:t>
                      </a:r>
                    </a:p>
                  </a:txBody>
                  <a:tcPr anchor="ctr">
                    <a:solidFill>
                      <a:schemeClr val="accent4">
                        <a:lumMod val="60000"/>
                        <a:lumOff val="40000"/>
                      </a:schemeClr>
                    </a:solidFill>
                  </a:tcPr>
                </a:tc>
                <a:extLst>
                  <a:ext uri="{0D108BD9-81ED-4DB2-BD59-A6C34878D82A}">
                    <a16:rowId xmlns:a16="http://schemas.microsoft.com/office/drawing/2014/main" val="2017826900"/>
                  </a:ext>
                </a:extLst>
              </a:tr>
              <a:tr h="403123">
                <a:tc>
                  <a:txBody>
                    <a:bodyPr/>
                    <a:lstStyle/>
                    <a:p>
                      <a:pPr algn="ctr"/>
                      <a:r>
                        <a:rPr lang="en-US" dirty="0"/>
                        <a:t>25</a:t>
                      </a:r>
                    </a:p>
                  </a:txBody>
                  <a:tcPr anchor="ctr">
                    <a:solidFill>
                      <a:schemeClr val="accent4">
                        <a:lumMod val="60000"/>
                        <a:lumOff val="40000"/>
                      </a:schemeClr>
                    </a:solidFill>
                  </a:tcPr>
                </a:tc>
                <a:tc>
                  <a:txBody>
                    <a:bodyPr/>
                    <a:lstStyle/>
                    <a:p>
                      <a:pPr algn="ctr"/>
                      <a:r>
                        <a:rPr lang="en-US" dirty="0"/>
                        <a:t>25</a:t>
                      </a:r>
                    </a:p>
                  </a:txBody>
                  <a:tcPr anchor="ctr">
                    <a:solidFill>
                      <a:schemeClr val="accent4">
                        <a:lumMod val="60000"/>
                        <a:lumOff val="40000"/>
                      </a:schemeClr>
                    </a:solidFill>
                  </a:tcPr>
                </a:tc>
                <a:extLst>
                  <a:ext uri="{0D108BD9-81ED-4DB2-BD59-A6C34878D82A}">
                    <a16:rowId xmlns:a16="http://schemas.microsoft.com/office/drawing/2014/main" val="3912175021"/>
                  </a:ext>
                </a:extLst>
              </a:tr>
            </a:tbl>
          </a:graphicData>
        </a:graphic>
      </p:graphicFrame>
      <p:sp>
        <p:nvSpPr>
          <p:cNvPr id="9" name="TextBox 8">
            <a:extLst>
              <a:ext uri="{FF2B5EF4-FFF2-40B4-BE49-F238E27FC236}">
                <a16:creationId xmlns:a16="http://schemas.microsoft.com/office/drawing/2014/main" id="{2A4820EF-DB2F-4C96-B1E3-4CD0CA17C5E5}"/>
              </a:ext>
            </a:extLst>
          </p:cNvPr>
          <p:cNvSpPr txBox="1"/>
          <p:nvPr/>
        </p:nvSpPr>
        <p:spPr>
          <a:xfrm>
            <a:off x="2050024" y="2069068"/>
            <a:ext cx="1160207" cy="369332"/>
          </a:xfrm>
          <a:prstGeom prst="rect">
            <a:avLst/>
          </a:prstGeom>
          <a:noFill/>
        </p:spPr>
        <p:txBody>
          <a:bodyPr wrap="square" rtlCol="0">
            <a:spAutoFit/>
          </a:bodyPr>
          <a:lstStyle/>
          <a:p>
            <a:r>
              <a:rPr lang="en-US" dirty="0"/>
              <a:t>Liberal</a:t>
            </a:r>
          </a:p>
        </p:txBody>
      </p:sp>
      <p:sp>
        <p:nvSpPr>
          <p:cNvPr id="10" name="TextBox 9">
            <a:extLst>
              <a:ext uri="{FF2B5EF4-FFF2-40B4-BE49-F238E27FC236}">
                <a16:creationId xmlns:a16="http://schemas.microsoft.com/office/drawing/2014/main" id="{FC4BB1B3-5A1A-421A-9890-8AA10201B5FE}"/>
              </a:ext>
            </a:extLst>
          </p:cNvPr>
          <p:cNvSpPr txBox="1"/>
          <p:nvPr/>
        </p:nvSpPr>
        <p:spPr>
          <a:xfrm>
            <a:off x="1966452" y="3340510"/>
            <a:ext cx="1295816" cy="338554"/>
          </a:xfrm>
          <a:prstGeom prst="rect">
            <a:avLst/>
          </a:prstGeom>
          <a:noFill/>
        </p:spPr>
        <p:txBody>
          <a:bodyPr wrap="square" rtlCol="0">
            <a:spAutoFit/>
          </a:bodyPr>
          <a:lstStyle/>
          <a:p>
            <a:r>
              <a:rPr lang="en-US" sz="1600" dirty="0"/>
              <a:t>Conservative</a:t>
            </a:r>
          </a:p>
        </p:txBody>
      </p:sp>
      <p:sp>
        <p:nvSpPr>
          <p:cNvPr id="11" name="TextBox 10">
            <a:extLst>
              <a:ext uri="{FF2B5EF4-FFF2-40B4-BE49-F238E27FC236}">
                <a16:creationId xmlns:a16="http://schemas.microsoft.com/office/drawing/2014/main" id="{7A590E65-A878-4533-8D95-136EA6760046}"/>
              </a:ext>
            </a:extLst>
          </p:cNvPr>
          <p:cNvSpPr txBox="1"/>
          <p:nvPr/>
        </p:nvSpPr>
        <p:spPr>
          <a:xfrm>
            <a:off x="7521677" y="2150805"/>
            <a:ext cx="599768" cy="369332"/>
          </a:xfrm>
          <a:prstGeom prst="rect">
            <a:avLst/>
          </a:prstGeom>
          <a:noFill/>
        </p:spPr>
        <p:txBody>
          <a:bodyPr wrap="square" rtlCol="0">
            <a:spAutoFit/>
          </a:bodyPr>
          <a:lstStyle/>
          <a:p>
            <a:r>
              <a:rPr lang="en-US" dirty="0"/>
              <a:t>50</a:t>
            </a:r>
          </a:p>
        </p:txBody>
      </p:sp>
      <p:sp>
        <p:nvSpPr>
          <p:cNvPr id="12" name="TextBox 11">
            <a:extLst>
              <a:ext uri="{FF2B5EF4-FFF2-40B4-BE49-F238E27FC236}">
                <a16:creationId xmlns:a16="http://schemas.microsoft.com/office/drawing/2014/main" id="{4DC4EE65-5B47-40F0-8446-D0872B727E5B}"/>
              </a:ext>
            </a:extLst>
          </p:cNvPr>
          <p:cNvSpPr txBox="1"/>
          <p:nvPr/>
        </p:nvSpPr>
        <p:spPr>
          <a:xfrm>
            <a:off x="7548298" y="3256624"/>
            <a:ext cx="418704" cy="369332"/>
          </a:xfrm>
          <a:prstGeom prst="rect">
            <a:avLst/>
          </a:prstGeom>
          <a:noFill/>
        </p:spPr>
        <p:txBody>
          <a:bodyPr wrap="none" rtlCol="0">
            <a:spAutoFit/>
          </a:bodyPr>
          <a:lstStyle/>
          <a:p>
            <a:r>
              <a:rPr lang="en-US" dirty="0"/>
              <a:t>50</a:t>
            </a:r>
          </a:p>
        </p:txBody>
      </p:sp>
      <p:sp>
        <p:nvSpPr>
          <p:cNvPr id="13" name="TextBox 12">
            <a:extLst>
              <a:ext uri="{FF2B5EF4-FFF2-40B4-BE49-F238E27FC236}">
                <a16:creationId xmlns:a16="http://schemas.microsoft.com/office/drawing/2014/main" id="{18B27E7A-BE36-4B71-A487-5176E184F644}"/>
              </a:ext>
            </a:extLst>
          </p:cNvPr>
          <p:cNvSpPr txBox="1"/>
          <p:nvPr/>
        </p:nvSpPr>
        <p:spPr>
          <a:xfrm>
            <a:off x="5869860" y="1038531"/>
            <a:ext cx="926407" cy="369332"/>
          </a:xfrm>
          <a:prstGeom prst="rect">
            <a:avLst/>
          </a:prstGeom>
          <a:noFill/>
        </p:spPr>
        <p:txBody>
          <a:bodyPr wrap="none" rtlCol="0">
            <a:spAutoFit/>
          </a:bodyPr>
          <a:lstStyle/>
          <a:p>
            <a:r>
              <a:rPr lang="en-US" b="0" dirty="0">
                <a:solidFill>
                  <a:schemeClr val="tx1"/>
                </a:solidFill>
              </a:rPr>
              <a:t>Migrant</a:t>
            </a:r>
            <a:endParaRPr lang="en-US" dirty="0"/>
          </a:p>
        </p:txBody>
      </p:sp>
      <p:sp>
        <p:nvSpPr>
          <p:cNvPr id="14" name="TextBox 13">
            <a:extLst>
              <a:ext uri="{FF2B5EF4-FFF2-40B4-BE49-F238E27FC236}">
                <a16:creationId xmlns:a16="http://schemas.microsoft.com/office/drawing/2014/main" id="{8C9D027D-2778-4C07-B1EE-3AF6DE2EB2BC}"/>
              </a:ext>
            </a:extLst>
          </p:cNvPr>
          <p:cNvSpPr txBox="1"/>
          <p:nvPr/>
        </p:nvSpPr>
        <p:spPr>
          <a:xfrm>
            <a:off x="4208207" y="4362443"/>
            <a:ext cx="418704" cy="369332"/>
          </a:xfrm>
          <a:prstGeom prst="rect">
            <a:avLst/>
          </a:prstGeom>
          <a:noFill/>
        </p:spPr>
        <p:txBody>
          <a:bodyPr wrap="none" rtlCol="0">
            <a:spAutoFit/>
          </a:bodyPr>
          <a:lstStyle/>
          <a:p>
            <a:r>
              <a:rPr lang="en-US" b="0" dirty="0">
                <a:solidFill>
                  <a:schemeClr val="tx1"/>
                </a:solidFill>
              </a:rPr>
              <a:t>50</a:t>
            </a:r>
            <a:endParaRPr lang="en-US" dirty="0"/>
          </a:p>
        </p:txBody>
      </p:sp>
      <p:sp>
        <p:nvSpPr>
          <p:cNvPr id="16" name="TextBox 15">
            <a:extLst>
              <a:ext uri="{FF2B5EF4-FFF2-40B4-BE49-F238E27FC236}">
                <a16:creationId xmlns:a16="http://schemas.microsoft.com/office/drawing/2014/main" id="{9ABA37B4-C13B-414F-B921-0635810EFF7C}"/>
              </a:ext>
            </a:extLst>
          </p:cNvPr>
          <p:cNvSpPr txBox="1"/>
          <p:nvPr/>
        </p:nvSpPr>
        <p:spPr>
          <a:xfrm>
            <a:off x="3991897" y="1046512"/>
            <a:ext cx="914401" cy="369332"/>
          </a:xfrm>
          <a:prstGeom prst="rect">
            <a:avLst/>
          </a:prstGeom>
          <a:noFill/>
        </p:spPr>
        <p:txBody>
          <a:bodyPr wrap="square">
            <a:spAutoFit/>
          </a:bodyPr>
          <a:lstStyle/>
          <a:p>
            <a:r>
              <a:rPr lang="en-US" b="0" dirty="0">
                <a:solidFill>
                  <a:schemeClr val="tx1"/>
                </a:solidFill>
              </a:rPr>
              <a:t>Native</a:t>
            </a:r>
            <a:endParaRPr lang="en-US" dirty="0"/>
          </a:p>
        </p:txBody>
      </p:sp>
      <p:sp>
        <p:nvSpPr>
          <p:cNvPr id="17" name="TextBox 16">
            <a:extLst>
              <a:ext uri="{FF2B5EF4-FFF2-40B4-BE49-F238E27FC236}">
                <a16:creationId xmlns:a16="http://schemas.microsoft.com/office/drawing/2014/main" id="{B1C93C80-C452-4D34-8745-5E62DBEB39E6}"/>
              </a:ext>
            </a:extLst>
          </p:cNvPr>
          <p:cNvSpPr txBox="1"/>
          <p:nvPr/>
        </p:nvSpPr>
        <p:spPr>
          <a:xfrm>
            <a:off x="6293734" y="4437102"/>
            <a:ext cx="418704" cy="369332"/>
          </a:xfrm>
          <a:prstGeom prst="rect">
            <a:avLst/>
          </a:prstGeom>
          <a:noFill/>
        </p:spPr>
        <p:txBody>
          <a:bodyPr wrap="none" rtlCol="0">
            <a:spAutoFit/>
          </a:bodyPr>
          <a:lstStyle/>
          <a:p>
            <a:r>
              <a:rPr lang="en-US" b="0" dirty="0">
                <a:solidFill>
                  <a:schemeClr val="tx1"/>
                </a:solidFill>
              </a:rPr>
              <a:t>50</a:t>
            </a:r>
            <a:endParaRPr lang="en-US" dirty="0"/>
          </a:p>
        </p:txBody>
      </p:sp>
      <p:sp>
        <p:nvSpPr>
          <p:cNvPr id="18" name="TextBox 17">
            <a:extLst>
              <a:ext uri="{FF2B5EF4-FFF2-40B4-BE49-F238E27FC236}">
                <a16:creationId xmlns:a16="http://schemas.microsoft.com/office/drawing/2014/main" id="{DFE3D46D-F78F-4141-8BA3-3FBF2C888BD4}"/>
              </a:ext>
            </a:extLst>
          </p:cNvPr>
          <p:cNvSpPr txBox="1"/>
          <p:nvPr/>
        </p:nvSpPr>
        <p:spPr>
          <a:xfrm>
            <a:off x="-412955" y="2516850"/>
            <a:ext cx="2551472" cy="646331"/>
          </a:xfrm>
          <a:prstGeom prst="rect">
            <a:avLst/>
          </a:prstGeom>
          <a:noFill/>
        </p:spPr>
        <p:txBody>
          <a:bodyPr wrap="square" rtlCol="0">
            <a:spAutoFit/>
          </a:bodyPr>
          <a:lstStyle/>
          <a:p>
            <a:pPr algn="ctr"/>
            <a:r>
              <a:rPr lang="en-US" dirty="0"/>
              <a:t>Value distribution (population level)</a:t>
            </a:r>
          </a:p>
        </p:txBody>
      </p:sp>
      <p:sp>
        <p:nvSpPr>
          <p:cNvPr id="19" name="TextBox 18">
            <a:extLst>
              <a:ext uri="{FF2B5EF4-FFF2-40B4-BE49-F238E27FC236}">
                <a16:creationId xmlns:a16="http://schemas.microsoft.com/office/drawing/2014/main" id="{A15FA66C-2191-4DD8-B925-595511D7B6B4}"/>
              </a:ext>
            </a:extLst>
          </p:cNvPr>
          <p:cNvSpPr txBox="1"/>
          <p:nvPr/>
        </p:nvSpPr>
        <p:spPr>
          <a:xfrm>
            <a:off x="4065639" y="231196"/>
            <a:ext cx="2551472" cy="646331"/>
          </a:xfrm>
          <a:prstGeom prst="rect">
            <a:avLst/>
          </a:prstGeom>
          <a:noFill/>
        </p:spPr>
        <p:txBody>
          <a:bodyPr wrap="square" rtlCol="0">
            <a:spAutoFit/>
          </a:bodyPr>
          <a:lstStyle/>
          <a:p>
            <a:pPr algn="ctr"/>
            <a:r>
              <a:rPr lang="en-US" dirty="0"/>
              <a:t>Ethnic distribution (population level)</a:t>
            </a:r>
          </a:p>
        </p:txBody>
      </p:sp>
      <p:cxnSp>
        <p:nvCxnSpPr>
          <p:cNvPr id="21" name="Straight Connector 20">
            <a:extLst>
              <a:ext uri="{FF2B5EF4-FFF2-40B4-BE49-F238E27FC236}">
                <a16:creationId xmlns:a16="http://schemas.microsoft.com/office/drawing/2014/main" id="{42A4C428-AA4B-4C79-9A09-8F8C5446B145}"/>
              </a:ext>
            </a:extLst>
          </p:cNvPr>
          <p:cNvCxnSpPr>
            <a:cxnSpLocks/>
          </p:cNvCxnSpPr>
          <p:nvPr/>
        </p:nvCxnSpPr>
        <p:spPr>
          <a:xfrm>
            <a:off x="3421626" y="195137"/>
            <a:ext cx="0" cy="492746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B279B9-09EC-4FE5-A68B-872A646DEB53}"/>
              </a:ext>
            </a:extLst>
          </p:cNvPr>
          <p:cNvCxnSpPr>
            <a:cxnSpLocks/>
          </p:cNvCxnSpPr>
          <p:nvPr/>
        </p:nvCxnSpPr>
        <p:spPr>
          <a:xfrm>
            <a:off x="7388942" y="195136"/>
            <a:ext cx="0" cy="492747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74C081F-01B9-412D-86E3-2AE2BB8508D4}"/>
              </a:ext>
            </a:extLst>
          </p:cNvPr>
          <p:cNvCxnSpPr>
            <a:cxnSpLocks/>
          </p:cNvCxnSpPr>
          <p:nvPr/>
        </p:nvCxnSpPr>
        <p:spPr>
          <a:xfrm>
            <a:off x="167148" y="1665058"/>
            <a:ext cx="814602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461502B-3DCB-4C4F-A4AC-761D64B6E71F}"/>
              </a:ext>
            </a:extLst>
          </p:cNvPr>
          <p:cNvCxnSpPr>
            <a:cxnSpLocks/>
          </p:cNvCxnSpPr>
          <p:nvPr/>
        </p:nvCxnSpPr>
        <p:spPr>
          <a:xfrm>
            <a:off x="135193" y="4213124"/>
            <a:ext cx="814602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1FC60356-7110-46F7-9EF3-AB80FB3357EC}"/>
              </a:ext>
            </a:extLst>
          </p:cNvPr>
          <p:cNvSpPr/>
          <p:nvPr/>
        </p:nvSpPr>
        <p:spPr>
          <a:xfrm>
            <a:off x="8792497" y="2130702"/>
            <a:ext cx="304798" cy="29127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FC87D68-4CEB-4FE3-9CDA-AB25F03F092B}"/>
              </a:ext>
            </a:extLst>
          </p:cNvPr>
          <p:cNvSpPr/>
          <p:nvPr/>
        </p:nvSpPr>
        <p:spPr>
          <a:xfrm>
            <a:off x="8792497" y="2441875"/>
            <a:ext cx="304798" cy="29127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0644C02-B136-43EB-AF28-C572F5DA95E2}"/>
              </a:ext>
            </a:extLst>
          </p:cNvPr>
          <p:cNvSpPr/>
          <p:nvPr/>
        </p:nvSpPr>
        <p:spPr>
          <a:xfrm>
            <a:off x="8792497" y="2748432"/>
            <a:ext cx="304798" cy="291279"/>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73538BB-8F20-4E53-B116-03D670A5A741}"/>
              </a:ext>
            </a:extLst>
          </p:cNvPr>
          <p:cNvSpPr/>
          <p:nvPr/>
        </p:nvSpPr>
        <p:spPr>
          <a:xfrm>
            <a:off x="8792497" y="3040981"/>
            <a:ext cx="304798" cy="291279"/>
          </a:xfrm>
          <a:prstGeom prst="rect">
            <a:avLst/>
          </a:prstGeom>
          <a:solidFill>
            <a:srgbClr val="FF66FF"/>
          </a:solid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C34632-4C04-4A52-BECB-C993F59B9DEA}"/>
              </a:ext>
            </a:extLst>
          </p:cNvPr>
          <p:cNvSpPr txBox="1"/>
          <p:nvPr/>
        </p:nvSpPr>
        <p:spPr>
          <a:xfrm>
            <a:off x="9102626" y="2122452"/>
            <a:ext cx="1578910" cy="307777"/>
          </a:xfrm>
          <a:prstGeom prst="rect">
            <a:avLst/>
          </a:prstGeom>
          <a:noFill/>
          <a:ln>
            <a:solidFill>
              <a:schemeClr val="tx1"/>
            </a:solidFill>
            <a:prstDash val="dash"/>
          </a:ln>
        </p:spPr>
        <p:txBody>
          <a:bodyPr wrap="square" rtlCol="0">
            <a:spAutoFit/>
          </a:bodyPr>
          <a:lstStyle/>
          <a:p>
            <a:r>
              <a:rPr lang="en-US" sz="1400" dirty="0"/>
              <a:t>50 % liberal native</a:t>
            </a:r>
          </a:p>
        </p:txBody>
      </p:sp>
      <p:sp>
        <p:nvSpPr>
          <p:cNvPr id="40" name="TextBox 39">
            <a:extLst>
              <a:ext uri="{FF2B5EF4-FFF2-40B4-BE49-F238E27FC236}">
                <a16:creationId xmlns:a16="http://schemas.microsoft.com/office/drawing/2014/main" id="{5A918453-46BC-49EE-843E-7D415508D14B}"/>
              </a:ext>
            </a:extLst>
          </p:cNvPr>
          <p:cNvSpPr txBox="1"/>
          <p:nvPr/>
        </p:nvSpPr>
        <p:spPr>
          <a:xfrm>
            <a:off x="9098918" y="2426648"/>
            <a:ext cx="1578910" cy="307777"/>
          </a:xfrm>
          <a:prstGeom prst="rect">
            <a:avLst/>
          </a:prstGeom>
          <a:noFill/>
          <a:ln>
            <a:solidFill>
              <a:schemeClr val="tx1"/>
            </a:solidFill>
            <a:prstDash val="dash"/>
          </a:ln>
        </p:spPr>
        <p:txBody>
          <a:bodyPr wrap="square" rtlCol="0">
            <a:spAutoFit/>
          </a:bodyPr>
          <a:lstStyle/>
          <a:p>
            <a:r>
              <a:rPr lang="en-US" sz="1400" dirty="0"/>
              <a:t>60 % liberal native</a:t>
            </a:r>
          </a:p>
        </p:txBody>
      </p:sp>
      <p:sp>
        <p:nvSpPr>
          <p:cNvPr id="41" name="TextBox 40">
            <a:extLst>
              <a:ext uri="{FF2B5EF4-FFF2-40B4-BE49-F238E27FC236}">
                <a16:creationId xmlns:a16="http://schemas.microsoft.com/office/drawing/2014/main" id="{5C0B5803-050B-4DC3-9C56-87B778752C24}"/>
              </a:ext>
            </a:extLst>
          </p:cNvPr>
          <p:cNvSpPr txBox="1"/>
          <p:nvPr/>
        </p:nvSpPr>
        <p:spPr>
          <a:xfrm>
            <a:off x="9087592" y="2726176"/>
            <a:ext cx="1578910" cy="307777"/>
          </a:xfrm>
          <a:prstGeom prst="rect">
            <a:avLst/>
          </a:prstGeom>
          <a:noFill/>
          <a:ln>
            <a:solidFill>
              <a:schemeClr val="tx1"/>
            </a:solidFill>
            <a:prstDash val="dash"/>
          </a:ln>
        </p:spPr>
        <p:txBody>
          <a:bodyPr wrap="square" rtlCol="0">
            <a:spAutoFit/>
          </a:bodyPr>
          <a:lstStyle/>
          <a:p>
            <a:r>
              <a:rPr lang="en-US" sz="1400" dirty="0"/>
              <a:t>70 % liberal native</a:t>
            </a:r>
          </a:p>
        </p:txBody>
      </p:sp>
      <p:sp>
        <p:nvSpPr>
          <p:cNvPr id="42" name="TextBox 41">
            <a:extLst>
              <a:ext uri="{FF2B5EF4-FFF2-40B4-BE49-F238E27FC236}">
                <a16:creationId xmlns:a16="http://schemas.microsoft.com/office/drawing/2014/main" id="{DBFB8DED-5269-49D7-A79C-70354021DAE0}"/>
              </a:ext>
            </a:extLst>
          </p:cNvPr>
          <p:cNvSpPr txBox="1"/>
          <p:nvPr/>
        </p:nvSpPr>
        <p:spPr>
          <a:xfrm>
            <a:off x="9097295" y="3032733"/>
            <a:ext cx="1578910" cy="307777"/>
          </a:xfrm>
          <a:prstGeom prst="rect">
            <a:avLst/>
          </a:prstGeom>
          <a:noFill/>
          <a:ln>
            <a:solidFill>
              <a:schemeClr val="tx1"/>
            </a:solidFill>
            <a:prstDash val="dash"/>
          </a:ln>
        </p:spPr>
        <p:txBody>
          <a:bodyPr wrap="square" rtlCol="0">
            <a:spAutoFit/>
          </a:bodyPr>
          <a:lstStyle/>
          <a:p>
            <a:r>
              <a:rPr lang="en-US" sz="1400" dirty="0"/>
              <a:t>80 % liberal native</a:t>
            </a:r>
          </a:p>
        </p:txBody>
      </p:sp>
      <p:sp>
        <p:nvSpPr>
          <p:cNvPr id="43" name="TextBox 42">
            <a:extLst>
              <a:ext uri="{FF2B5EF4-FFF2-40B4-BE49-F238E27FC236}">
                <a16:creationId xmlns:a16="http://schemas.microsoft.com/office/drawing/2014/main" id="{205CCAC2-E211-4A71-A325-377BB554F6CF}"/>
              </a:ext>
            </a:extLst>
          </p:cNvPr>
          <p:cNvSpPr txBox="1"/>
          <p:nvPr/>
        </p:nvSpPr>
        <p:spPr>
          <a:xfrm>
            <a:off x="8622890" y="1499668"/>
            <a:ext cx="3500283" cy="369332"/>
          </a:xfrm>
          <a:prstGeom prst="rect">
            <a:avLst/>
          </a:prstGeom>
          <a:noFill/>
        </p:spPr>
        <p:txBody>
          <a:bodyPr wrap="square" rtlCol="0">
            <a:spAutoFit/>
          </a:bodyPr>
          <a:lstStyle/>
          <a:p>
            <a:r>
              <a:rPr lang="en-US" dirty="0"/>
              <a:t>probability a native is liberal</a:t>
            </a:r>
          </a:p>
        </p:txBody>
      </p:sp>
      <p:sp>
        <p:nvSpPr>
          <p:cNvPr id="44" name="TextBox 43">
            <a:extLst>
              <a:ext uri="{FF2B5EF4-FFF2-40B4-BE49-F238E27FC236}">
                <a16:creationId xmlns:a16="http://schemas.microsoft.com/office/drawing/2014/main" id="{A7C9CAD3-B05A-46F5-B72E-64BA6D84EC36}"/>
              </a:ext>
            </a:extLst>
          </p:cNvPr>
          <p:cNvSpPr txBox="1"/>
          <p:nvPr/>
        </p:nvSpPr>
        <p:spPr>
          <a:xfrm>
            <a:off x="8495071" y="98323"/>
            <a:ext cx="3500283" cy="369332"/>
          </a:xfrm>
          <a:prstGeom prst="rect">
            <a:avLst/>
          </a:prstGeom>
          <a:noFill/>
        </p:spPr>
        <p:txBody>
          <a:bodyPr wrap="square" rtlCol="0">
            <a:spAutoFit/>
          </a:bodyPr>
          <a:lstStyle/>
          <a:p>
            <a:r>
              <a:rPr lang="en-US" dirty="0" err="1"/>
              <a:t>multidiversity</a:t>
            </a:r>
            <a:r>
              <a:rPr lang="en-US" dirty="0"/>
              <a:t> / majority-minority </a:t>
            </a:r>
          </a:p>
        </p:txBody>
      </p:sp>
    </p:spTree>
    <p:extLst>
      <p:ext uri="{BB962C8B-B14F-4D97-AF65-F5344CB8AC3E}">
        <p14:creationId xmlns:p14="http://schemas.microsoft.com/office/powerpoint/2010/main" val="3894384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04836D0-B73F-4094-AE1B-DBC317D2579A}"/>
              </a:ext>
            </a:extLst>
          </p:cNvPr>
          <p:cNvGraphicFramePr>
            <a:graphicFrameLocks noGrp="1"/>
          </p:cNvGraphicFramePr>
          <p:nvPr/>
        </p:nvGraphicFramePr>
        <p:xfrm>
          <a:off x="2320413" y="1142999"/>
          <a:ext cx="6174658" cy="3588776"/>
        </p:xfrm>
        <a:graphic>
          <a:graphicData uri="http://schemas.openxmlformats.org/drawingml/2006/table">
            <a:tbl>
              <a:tblPr firstRow="1" bandRow="1">
                <a:tableStyleId>{5C22544A-7EE6-4342-B048-85BDC9FD1C3A}</a:tableStyleId>
              </a:tblPr>
              <a:tblGrid>
                <a:gridCol w="3087329">
                  <a:extLst>
                    <a:ext uri="{9D8B030D-6E8A-4147-A177-3AD203B41FA5}">
                      <a16:colId xmlns:a16="http://schemas.microsoft.com/office/drawing/2014/main" val="814254373"/>
                    </a:ext>
                  </a:extLst>
                </a:gridCol>
                <a:gridCol w="3087329">
                  <a:extLst>
                    <a:ext uri="{9D8B030D-6E8A-4147-A177-3AD203B41FA5}">
                      <a16:colId xmlns:a16="http://schemas.microsoft.com/office/drawing/2014/main" val="3773158801"/>
                    </a:ext>
                  </a:extLst>
                </a:gridCol>
              </a:tblGrid>
              <a:tr h="1794388">
                <a:tc>
                  <a:txBody>
                    <a:bodyPr/>
                    <a:lstStyle/>
                    <a:p>
                      <a:pPr algn="ctr"/>
                      <a:endParaRPr lang="en-US" b="0" dirty="0">
                        <a:solidFill>
                          <a:schemeClr val="tx1"/>
                        </a:solidFill>
                      </a:endParaRPr>
                    </a:p>
                  </a:txBody>
                  <a:tcPr>
                    <a:lnL w="12700" cap="flat" cmpd="sng" algn="ctr">
                      <a:no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no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lnL w="12700" cap="flat" cmpd="sng" algn="ctr">
                      <a:solidFill>
                        <a:schemeClr val="tx1"/>
                      </a:solid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1920798"/>
                  </a:ext>
                </a:extLst>
              </a:tr>
              <a:tr h="1794388">
                <a:tc>
                  <a:txBody>
                    <a:bodyPr/>
                    <a:lstStyle/>
                    <a:p>
                      <a:pPr algn="ctr"/>
                      <a:endParaRPr lang="en-US" dirty="0"/>
                    </a:p>
                  </a:txBody>
                  <a:tcPr anchor="b">
                    <a:lnL w="12700" cap="flat" cmpd="sng" algn="ctr">
                      <a:no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solidFill>
                          <a:schemeClr val="tx1"/>
                        </a:solidFill>
                      </a:endParaRPr>
                    </a:p>
                  </a:txBody>
                  <a:tcPr anchor="b">
                    <a:lnL w="12700" cap="flat" cmpd="sng" algn="ctr">
                      <a:solidFill>
                        <a:schemeClr val="tx1"/>
                      </a:solidFill>
                      <a:prstDash val="dot"/>
                      <a:round/>
                      <a:headEnd type="none" w="med" len="med"/>
                      <a:tailEnd type="none" w="med" len="med"/>
                    </a:lnL>
                    <a:lnR w="12700" cap="flat" cmpd="sng" algn="ctr">
                      <a:no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7812218"/>
                  </a:ext>
                </a:extLst>
              </a:tr>
            </a:tbl>
          </a:graphicData>
        </a:graphic>
      </p:graphicFrame>
      <p:graphicFrame>
        <p:nvGraphicFramePr>
          <p:cNvPr id="7" name="Table 7">
            <a:extLst>
              <a:ext uri="{FF2B5EF4-FFF2-40B4-BE49-F238E27FC236}">
                <a16:creationId xmlns:a16="http://schemas.microsoft.com/office/drawing/2014/main" id="{2FEA5563-FE21-4718-9584-C1E73A3CCD3C}"/>
              </a:ext>
            </a:extLst>
          </p:cNvPr>
          <p:cNvGraphicFramePr>
            <a:graphicFrameLocks noGrp="1"/>
          </p:cNvGraphicFramePr>
          <p:nvPr>
            <p:extLst>
              <p:ext uri="{D42A27DB-BD31-4B8C-83A1-F6EECF244321}">
                <p14:modId xmlns:p14="http://schemas.microsoft.com/office/powerpoint/2010/main" val="1682427337"/>
              </p:ext>
            </p:extLst>
          </p:nvPr>
        </p:nvGraphicFramePr>
        <p:xfrm>
          <a:off x="3421626" y="1661650"/>
          <a:ext cx="3972232" cy="2551474"/>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357735656"/>
                    </a:ext>
                  </a:extLst>
                </a:gridCol>
                <a:gridCol w="1986116">
                  <a:extLst>
                    <a:ext uri="{9D8B030D-6E8A-4147-A177-3AD203B41FA5}">
                      <a16:colId xmlns:a16="http://schemas.microsoft.com/office/drawing/2014/main" val="1597949760"/>
                    </a:ext>
                  </a:extLst>
                </a:gridCol>
              </a:tblGrid>
              <a:tr h="1275737">
                <a:tc>
                  <a:txBody>
                    <a:bodyPr/>
                    <a:lstStyle/>
                    <a:p>
                      <a:r>
                        <a:rPr lang="en-US" b="0"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pPr algn="r"/>
                      <a:r>
                        <a:rPr lang="en-US"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extLst>
                  <a:ext uri="{0D108BD9-81ED-4DB2-BD59-A6C34878D82A}">
                    <a16:rowId xmlns:a16="http://schemas.microsoft.com/office/drawing/2014/main" val="3195069408"/>
                  </a:ext>
                </a:extLst>
              </a:tr>
              <a:tr h="1275737">
                <a:tc>
                  <a:txBody>
                    <a:bodyPr/>
                    <a:lstStyle/>
                    <a:p>
                      <a:pPr algn="l"/>
                      <a:r>
                        <a:rPr lang="en-US" dirty="0">
                          <a:solidFill>
                            <a:schemeClr val="tx1"/>
                          </a:solidFill>
                        </a:rPr>
                        <a:t>40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pPr algn="r"/>
                      <a:r>
                        <a:rPr lang="en-US" dirty="0"/>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extLst>
                  <a:ext uri="{0D108BD9-81ED-4DB2-BD59-A6C34878D82A}">
                    <a16:rowId xmlns:a16="http://schemas.microsoft.com/office/drawing/2014/main" val="4138243906"/>
                  </a:ext>
                </a:extLst>
              </a:tr>
            </a:tbl>
          </a:graphicData>
        </a:graphic>
      </p:graphicFrame>
      <p:graphicFrame>
        <p:nvGraphicFramePr>
          <p:cNvPr id="5" name="Table 5">
            <a:extLst>
              <a:ext uri="{FF2B5EF4-FFF2-40B4-BE49-F238E27FC236}">
                <a16:creationId xmlns:a16="http://schemas.microsoft.com/office/drawing/2014/main" id="{C4EDC018-7441-4B71-B624-9A9B0DE80674}"/>
              </a:ext>
            </a:extLst>
          </p:cNvPr>
          <p:cNvGraphicFramePr>
            <a:graphicFrameLocks noGrp="1"/>
          </p:cNvGraphicFramePr>
          <p:nvPr>
            <p:extLst>
              <p:ext uri="{D42A27DB-BD31-4B8C-83A1-F6EECF244321}">
                <p14:modId xmlns:p14="http://schemas.microsoft.com/office/powerpoint/2010/main" val="453776414"/>
              </p:ext>
            </p:extLst>
          </p:nvPr>
        </p:nvGraphicFramePr>
        <p:xfrm>
          <a:off x="3785418" y="1983657"/>
          <a:ext cx="3244648" cy="1897626"/>
        </p:xfrm>
        <a:graphic>
          <a:graphicData uri="http://schemas.openxmlformats.org/drawingml/2006/table">
            <a:tbl>
              <a:tblPr firstRow="1" bandRow="1">
                <a:tableStyleId>{5C22544A-7EE6-4342-B048-85BDC9FD1C3A}</a:tableStyleId>
              </a:tblPr>
              <a:tblGrid>
                <a:gridCol w="1622324">
                  <a:extLst>
                    <a:ext uri="{9D8B030D-6E8A-4147-A177-3AD203B41FA5}">
                      <a16:colId xmlns:a16="http://schemas.microsoft.com/office/drawing/2014/main" val="538935932"/>
                    </a:ext>
                  </a:extLst>
                </a:gridCol>
                <a:gridCol w="1622324">
                  <a:extLst>
                    <a:ext uri="{9D8B030D-6E8A-4147-A177-3AD203B41FA5}">
                      <a16:colId xmlns:a16="http://schemas.microsoft.com/office/drawing/2014/main" val="1409115721"/>
                    </a:ext>
                  </a:extLst>
                </a:gridCol>
              </a:tblGrid>
              <a:tr h="948813">
                <a:tc>
                  <a:txBody>
                    <a:bodyPr/>
                    <a:lstStyle/>
                    <a:p>
                      <a:r>
                        <a:rPr lang="en-US" b="0" dirty="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a:r>
                        <a:rPr lang="en-US" b="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475945569"/>
                  </a:ext>
                </a:extLst>
              </a:tr>
              <a:tr h="948813">
                <a:tc>
                  <a:txBody>
                    <a:bodyPr/>
                    <a:lstStyle/>
                    <a:p>
                      <a:r>
                        <a:rPr lang="en-US" dirty="0">
                          <a:solidFill>
                            <a:schemeClr val="tx1"/>
                          </a:solidFill>
                        </a:rPr>
                        <a:t>35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a:r>
                        <a:rPr lang="en-US" dirty="0"/>
                        <a:t>15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164797677"/>
                  </a:ext>
                </a:extLst>
              </a:tr>
            </a:tbl>
          </a:graphicData>
        </a:graphic>
      </p:graphicFrame>
      <p:graphicFrame>
        <p:nvGraphicFramePr>
          <p:cNvPr id="4" name="Table 4">
            <a:extLst>
              <a:ext uri="{FF2B5EF4-FFF2-40B4-BE49-F238E27FC236}">
                <a16:creationId xmlns:a16="http://schemas.microsoft.com/office/drawing/2014/main" id="{94AEF63C-2610-4AB2-AA1D-8D9926A5BE8A}"/>
              </a:ext>
            </a:extLst>
          </p:cNvPr>
          <p:cNvGraphicFramePr>
            <a:graphicFrameLocks noGrp="1"/>
          </p:cNvGraphicFramePr>
          <p:nvPr>
            <p:extLst>
              <p:ext uri="{D42A27DB-BD31-4B8C-83A1-F6EECF244321}">
                <p14:modId xmlns:p14="http://schemas.microsoft.com/office/powerpoint/2010/main" val="2254166959"/>
              </p:ext>
            </p:extLst>
          </p:nvPr>
        </p:nvGraphicFramePr>
        <p:xfrm>
          <a:off x="4208207" y="2278624"/>
          <a:ext cx="2408904" cy="1307692"/>
        </p:xfrm>
        <a:graphic>
          <a:graphicData uri="http://schemas.openxmlformats.org/drawingml/2006/table">
            <a:tbl>
              <a:tblPr firstRow="1" bandRow="1">
                <a:tableStyleId>{2D5ABB26-0587-4C30-8999-92F81FD0307C}</a:tableStyleId>
              </a:tblPr>
              <a:tblGrid>
                <a:gridCol w="1204452">
                  <a:extLst>
                    <a:ext uri="{9D8B030D-6E8A-4147-A177-3AD203B41FA5}">
                      <a16:colId xmlns:a16="http://schemas.microsoft.com/office/drawing/2014/main" val="788026327"/>
                    </a:ext>
                  </a:extLst>
                </a:gridCol>
                <a:gridCol w="1204452">
                  <a:extLst>
                    <a:ext uri="{9D8B030D-6E8A-4147-A177-3AD203B41FA5}">
                      <a16:colId xmlns:a16="http://schemas.microsoft.com/office/drawing/2014/main" val="3513504364"/>
                    </a:ext>
                  </a:extLst>
                </a:gridCol>
              </a:tblGrid>
              <a:tr h="653846">
                <a:tc>
                  <a:txBody>
                    <a:bodyPr/>
                    <a:lstStyle/>
                    <a:p>
                      <a:r>
                        <a:rPr lang="en-US"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65418490"/>
                  </a:ext>
                </a:extLst>
              </a:tr>
              <a:tr h="653846">
                <a:tc>
                  <a:txBody>
                    <a:bodyPr/>
                    <a:lstStyle/>
                    <a:p>
                      <a:r>
                        <a:rPr lang="en-US" dirty="0"/>
                        <a:t>30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r"/>
                      <a:r>
                        <a:rPr lang="en-US" dirty="0"/>
                        <a:t>20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36759052"/>
                  </a:ext>
                </a:extLst>
              </a:tr>
            </a:tbl>
          </a:graphicData>
        </a:graphic>
      </p:graphicFrame>
      <p:graphicFrame>
        <p:nvGraphicFramePr>
          <p:cNvPr id="2" name="Table 2">
            <a:extLst>
              <a:ext uri="{FF2B5EF4-FFF2-40B4-BE49-F238E27FC236}">
                <a16:creationId xmlns:a16="http://schemas.microsoft.com/office/drawing/2014/main" id="{491B1074-9639-480E-873B-74F8EB60D85C}"/>
              </a:ext>
            </a:extLst>
          </p:cNvPr>
          <p:cNvGraphicFramePr>
            <a:graphicFrameLocks noGrp="1"/>
          </p:cNvGraphicFramePr>
          <p:nvPr/>
        </p:nvGraphicFramePr>
        <p:xfrm>
          <a:off x="4630993" y="2534264"/>
          <a:ext cx="1553498" cy="806246"/>
        </p:xfrm>
        <a:graphic>
          <a:graphicData uri="http://schemas.openxmlformats.org/drawingml/2006/table">
            <a:tbl>
              <a:tblPr firstRow="1" bandRow="1">
                <a:tableStyleId>{5940675A-B579-460E-94D1-54222C63F5DA}</a:tableStyleId>
              </a:tblPr>
              <a:tblGrid>
                <a:gridCol w="776749">
                  <a:extLst>
                    <a:ext uri="{9D8B030D-6E8A-4147-A177-3AD203B41FA5}">
                      <a16:colId xmlns:a16="http://schemas.microsoft.com/office/drawing/2014/main" val="3974224731"/>
                    </a:ext>
                  </a:extLst>
                </a:gridCol>
                <a:gridCol w="776749">
                  <a:extLst>
                    <a:ext uri="{9D8B030D-6E8A-4147-A177-3AD203B41FA5}">
                      <a16:colId xmlns:a16="http://schemas.microsoft.com/office/drawing/2014/main" val="1326649890"/>
                    </a:ext>
                  </a:extLst>
                </a:gridCol>
              </a:tblGrid>
              <a:tr h="403123">
                <a:tc>
                  <a:txBody>
                    <a:bodyPr/>
                    <a:lstStyle/>
                    <a:p>
                      <a:pPr algn="ctr"/>
                      <a:r>
                        <a:rPr lang="en-US" dirty="0"/>
                        <a:t>25</a:t>
                      </a:r>
                    </a:p>
                  </a:txBody>
                  <a:tcPr anchor="ctr">
                    <a:solidFill>
                      <a:schemeClr val="accent4">
                        <a:lumMod val="60000"/>
                        <a:lumOff val="40000"/>
                      </a:schemeClr>
                    </a:solidFill>
                  </a:tcPr>
                </a:tc>
                <a:tc>
                  <a:txBody>
                    <a:bodyPr/>
                    <a:lstStyle/>
                    <a:p>
                      <a:pPr algn="ctr"/>
                      <a:r>
                        <a:rPr lang="en-US" dirty="0"/>
                        <a:t>25</a:t>
                      </a:r>
                    </a:p>
                  </a:txBody>
                  <a:tcPr anchor="ctr">
                    <a:solidFill>
                      <a:schemeClr val="accent4">
                        <a:lumMod val="60000"/>
                        <a:lumOff val="40000"/>
                      </a:schemeClr>
                    </a:solidFill>
                  </a:tcPr>
                </a:tc>
                <a:extLst>
                  <a:ext uri="{0D108BD9-81ED-4DB2-BD59-A6C34878D82A}">
                    <a16:rowId xmlns:a16="http://schemas.microsoft.com/office/drawing/2014/main" val="2017826900"/>
                  </a:ext>
                </a:extLst>
              </a:tr>
              <a:tr h="403123">
                <a:tc>
                  <a:txBody>
                    <a:bodyPr/>
                    <a:lstStyle/>
                    <a:p>
                      <a:pPr algn="ctr"/>
                      <a:r>
                        <a:rPr lang="en-US" dirty="0"/>
                        <a:t>25</a:t>
                      </a:r>
                    </a:p>
                  </a:txBody>
                  <a:tcPr anchor="ctr">
                    <a:solidFill>
                      <a:schemeClr val="accent4">
                        <a:lumMod val="60000"/>
                        <a:lumOff val="40000"/>
                      </a:schemeClr>
                    </a:solidFill>
                  </a:tcPr>
                </a:tc>
                <a:tc>
                  <a:txBody>
                    <a:bodyPr/>
                    <a:lstStyle/>
                    <a:p>
                      <a:pPr algn="ctr"/>
                      <a:r>
                        <a:rPr lang="en-US" dirty="0"/>
                        <a:t>25</a:t>
                      </a:r>
                    </a:p>
                  </a:txBody>
                  <a:tcPr anchor="ctr">
                    <a:solidFill>
                      <a:schemeClr val="accent4">
                        <a:lumMod val="60000"/>
                        <a:lumOff val="40000"/>
                      </a:schemeClr>
                    </a:solidFill>
                  </a:tcPr>
                </a:tc>
                <a:extLst>
                  <a:ext uri="{0D108BD9-81ED-4DB2-BD59-A6C34878D82A}">
                    <a16:rowId xmlns:a16="http://schemas.microsoft.com/office/drawing/2014/main" val="3912175021"/>
                  </a:ext>
                </a:extLst>
              </a:tr>
            </a:tbl>
          </a:graphicData>
        </a:graphic>
      </p:graphicFrame>
      <p:sp>
        <p:nvSpPr>
          <p:cNvPr id="9" name="TextBox 8">
            <a:extLst>
              <a:ext uri="{FF2B5EF4-FFF2-40B4-BE49-F238E27FC236}">
                <a16:creationId xmlns:a16="http://schemas.microsoft.com/office/drawing/2014/main" id="{2A4820EF-DB2F-4C96-B1E3-4CD0CA17C5E5}"/>
              </a:ext>
            </a:extLst>
          </p:cNvPr>
          <p:cNvSpPr txBox="1"/>
          <p:nvPr/>
        </p:nvSpPr>
        <p:spPr>
          <a:xfrm>
            <a:off x="2050024" y="2069068"/>
            <a:ext cx="1160207" cy="369332"/>
          </a:xfrm>
          <a:prstGeom prst="rect">
            <a:avLst/>
          </a:prstGeom>
          <a:noFill/>
        </p:spPr>
        <p:txBody>
          <a:bodyPr wrap="square" rtlCol="0">
            <a:spAutoFit/>
          </a:bodyPr>
          <a:lstStyle/>
          <a:p>
            <a:r>
              <a:rPr lang="en-US" dirty="0"/>
              <a:t>Liberal</a:t>
            </a:r>
          </a:p>
        </p:txBody>
      </p:sp>
      <p:sp>
        <p:nvSpPr>
          <p:cNvPr id="10" name="TextBox 9">
            <a:extLst>
              <a:ext uri="{FF2B5EF4-FFF2-40B4-BE49-F238E27FC236}">
                <a16:creationId xmlns:a16="http://schemas.microsoft.com/office/drawing/2014/main" id="{FC4BB1B3-5A1A-421A-9890-8AA10201B5FE}"/>
              </a:ext>
            </a:extLst>
          </p:cNvPr>
          <p:cNvSpPr txBox="1"/>
          <p:nvPr/>
        </p:nvSpPr>
        <p:spPr>
          <a:xfrm>
            <a:off x="1966452" y="3340510"/>
            <a:ext cx="1295816" cy="338554"/>
          </a:xfrm>
          <a:prstGeom prst="rect">
            <a:avLst/>
          </a:prstGeom>
          <a:noFill/>
        </p:spPr>
        <p:txBody>
          <a:bodyPr wrap="square" rtlCol="0">
            <a:spAutoFit/>
          </a:bodyPr>
          <a:lstStyle/>
          <a:p>
            <a:r>
              <a:rPr lang="en-US" sz="1600" dirty="0"/>
              <a:t>Conservative</a:t>
            </a:r>
          </a:p>
        </p:txBody>
      </p:sp>
      <p:sp>
        <p:nvSpPr>
          <p:cNvPr id="11" name="TextBox 10">
            <a:extLst>
              <a:ext uri="{FF2B5EF4-FFF2-40B4-BE49-F238E27FC236}">
                <a16:creationId xmlns:a16="http://schemas.microsoft.com/office/drawing/2014/main" id="{7A590E65-A878-4533-8D95-136EA6760046}"/>
              </a:ext>
            </a:extLst>
          </p:cNvPr>
          <p:cNvSpPr txBox="1"/>
          <p:nvPr/>
        </p:nvSpPr>
        <p:spPr>
          <a:xfrm>
            <a:off x="7521677" y="2150805"/>
            <a:ext cx="599768" cy="369332"/>
          </a:xfrm>
          <a:prstGeom prst="rect">
            <a:avLst/>
          </a:prstGeom>
          <a:noFill/>
        </p:spPr>
        <p:txBody>
          <a:bodyPr wrap="square" rtlCol="0">
            <a:spAutoFit/>
          </a:bodyPr>
          <a:lstStyle/>
          <a:p>
            <a:r>
              <a:rPr lang="en-US" dirty="0"/>
              <a:t>50</a:t>
            </a:r>
          </a:p>
        </p:txBody>
      </p:sp>
      <p:sp>
        <p:nvSpPr>
          <p:cNvPr id="12" name="TextBox 11">
            <a:extLst>
              <a:ext uri="{FF2B5EF4-FFF2-40B4-BE49-F238E27FC236}">
                <a16:creationId xmlns:a16="http://schemas.microsoft.com/office/drawing/2014/main" id="{4DC4EE65-5B47-40F0-8446-D0872B727E5B}"/>
              </a:ext>
            </a:extLst>
          </p:cNvPr>
          <p:cNvSpPr txBox="1"/>
          <p:nvPr/>
        </p:nvSpPr>
        <p:spPr>
          <a:xfrm>
            <a:off x="7548298" y="3256624"/>
            <a:ext cx="418704" cy="369332"/>
          </a:xfrm>
          <a:prstGeom prst="rect">
            <a:avLst/>
          </a:prstGeom>
          <a:noFill/>
        </p:spPr>
        <p:txBody>
          <a:bodyPr wrap="none" rtlCol="0">
            <a:spAutoFit/>
          </a:bodyPr>
          <a:lstStyle/>
          <a:p>
            <a:r>
              <a:rPr lang="en-US" dirty="0"/>
              <a:t>50</a:t>
            </a:r>
          </a:p>
        </p:txBody>
      </p:sp>
      <p:sp>
        <p:nvSpPr>
          <p:cNvPr id="13" name="TextBox 12">
            <a:extLst>
              <a:ext uri="{FF2B5EF4-FFF2-40B4-BE49-F238E27FC236}">
                <a16:creationId xmlns:a16="http://schemas.microsoft.com/office/drawing/2014/main" id="{18B27E7A-BE36-4B71-A487-5176E184F644}"/>
              </a:ext>
            </a:extLst>
          </p:cNvPr>
          <p:cNvSpPr txBox="1"/>
          <p:nvPr/>
        </p:nvSpPr>
        <p:spPr>
          <a:xfrm>
            <a:off x="5869860" y="1038531"/>
            <a:ext cx="926407" cy="369332"/>
          </a:xfrm>
          <a:prstGeom prst="rect">
            <a:avLst/>
          </a:prstGeom>
          <a:noFill/>
        </p:spPr>
        <p:txBody>
          <a:bodyPr wrap="none" rtlCol="0">
            <a:spAutoFit/>
          </a:bodyPr>
          <a:lstStyle/>
          <a:p>
            <a:r>
              <a:rPr lang="en-US" b="0" dirty="0">
                <a:solidFill>
                  <a:schemeClr val="tx1"/>
                </a:solidFill>
              </a:rPr>
              <a:t>Migrant</a:t>
            </a:r>
            <a:endParaRPr lang="en-US" dirty="0"/>
          </a:p>
        </p:txBody>
      </p:sp>
      <p:sp>
        <p:nvSpPr>
          <p:cNvPr id="16" name="TextBox 15">
            <a:extLst>
              <a:ext uri="{FF2B5EF4-FFF2-40B4-BE49-F238E27FC236}">
                <a16:creationId xmlns:a16="http://schemas.microsoft.com/office/drawing/2014/main" id="{9ABA37B4-C13B-414F-B921-0635810EFF7C}"/>
              </a:ext>
            </a:extLst>
          </p:cNvPr>
          <p:cNvSpPr txBox="1"/>
          <p:nvPr/>
        </p:nvSpPr>
        <p:spPr>
          <a:xfrm>
            <a:off x="3991897" y="1046512"/>
            <a:ext cx="914401" cy="369332"/>
          </a:xfrm>
          <a:prstGeom prst="rect">
            <a:avLst/>
          </a:prstGeom>
          <a:noFill/>
        </p:spPr>
        <p:txBody>
          <a:bodyPr wrap="square">
            <a:spAutoFit/>
          </a:bodyPr>
          <a:lstStyle/>
          <a:p>
            <a:r>
              <a:rPr lang="en-US" b="0" dirty="0">
                <a:solidFill>
                  <a:schemeClr val="tx1"/>
                </a:solidFill>
              </a:rPr>
              <a:t>Native</a:t>
            </a:r>
            <a:endParaRPr lang="en-US" dirty="0"/>
          </a:p>
        </p:txBody>
      </p:sp>
      <p:sp>
        <p:nvSpPr>
          <p:cNvPr id="18" name="TextBox 17">
            <a:extLst>
              <a:ext uri="{FF2B5EF4-FFF2-40B4-BE49-F238E27FC236}">
                <a16:creationId xmlns:a16="http://schemas.microsoft.com/office/drawing/2014/main" id="{DFE3D46D-F78F-4141-8BA3-3FBF2C888BD4}"/>
              </a:ext>
            </a:extLst>
          </p:cNvPr>
          <p:cNvSpPr txBox="1"/>
          <p:nvPr/>
        </p:nvSpPr>
        <p:spPr>
          <a:xfrm>
            <a:off x="-412955" y="2516850"/>
            <a:ext cx="2551472" cy="646331"/>
          </a:xfrm>
          <a:prstGeom prst="rect">
            <a:avLst/>
          </a:prstGeom>
          <a:noFill/>
        </p:spPr>
        <p:txBody>
          <a:bodyPr wrap="square" rtlCol="0">
            <a:spAutoFit/>
          </a:bodyPr>
          <a:lstStyle/>
          <a:p>
            <a:pPr algn="ctr"/>
            <a:r>
              <a:rPr lang="en-US" dirty="0"/>
              <a:t>Value distribution (population level)</a:t>
            </a:r>
          </a:p>
        </p:txBody>
      </p:sp>
      <p:sp>
        <p:nvSpPr>
          <p:cNvPr id="19" name="TextBox 18">
            <a:extLst>
              <a:ext uri="{FF2B5EF4-FFF2-40B4-BE49-F238E27FC236}">
                <a16:creationId xmlns:a16="http://schemas.microsoft.com/office/drawing/2014/main" id="{A15FA66C-2191-4DD8-B925-595511D7B6B4}"/>
              </a:ext>
            </a:extLst>
          </p:cNvPr>
          <p:cNvSpPr txBox="1"/>
          <p:nvPr/>
        </p:nvSpPr>
        <p:spPr>
          <a:xfrm>
            <a:off x="4065639" y="231196"/>
            <a:ext cx="2551472" cy="646331"/>
          </a:xfrm>
          <a:prstGeom prst="rect">
            <a:avLst/>
          </a:prstGeom>
          <a:noFill/>
        </p:spPr>
        <p:txBody>
          <a:bodyPr wrap="square" rtlCol="0">
            <a:spAutoFit/>
          </a:bodyPr>
          <a:lstStyle/>
          <a:p>
            <a:pPr algn="ctr"/>
            <a:r>
              <a:rPr lang="en-US" dirty="0"/>
              <a:t>Ethnic distribution (population level)</a:t>
            </a:r>
          </a:p>
        </p:txBody>
      </p:sp>
      <p:cxnSp>
        <p:nvCxnSpPr>
          <p:cNvPr id="21" name="Straight Connector 20">
            <a:extLst>
              <a:ext uri="{FF2B5EF4-FFF2-40B4-BE49-F238E27FC236}">
                <a16:creationId xmlns:a16="http://schemas.microsoft.com/office/drawing/2014/main" id="{42A4C428-AA4B-4C79-9A09-8F8C5446B145}"/>
              </a:ext>
            </a:extLst>
          </p:cNvPr>
          <p:cNvCxnSpPr>
            <a:cxnSpLocks/>
          </p:cNvCxnSpPr>
          <p:nvPr/>
        </p:nvCxnSpPr>
        <p:spPr>
          <a:xfrm>
            <a:off x="3421626" y="195137"/>
            <a:ext cx="0" cy="492746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B279B9-09EC-4FE5-A68B-872A646DEB53}"/>
              </a:ext>
            </a:extLst>
          </p:cNvPr>
          <p:cNvCxnSpPr>
            <a:cxnSpLocks/>
          </p:cNvCxnSpPr>
          <p:nvPr/>
        </p:nvCxnSpPr>
        <p:spPr>
          <a:xfrm>
            <a:off x="7388942" y="195136"/>
            <a:ext cx="0" cy="492747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74C081F-01B9-412D-86E3-2AE2BB8508D4}"/>
              </a:ext>
            </a:extLst>
          </p:cNvPr>
          <p:cNvCxnSpPr>
            <a:cxnSpLocks/>
          </p:cNvCxnSpPr>
          <p:nvPr/>
        </p:nvCxnSpPr>
        <p:spPr>
          <a:xfrm>
            <a:off x="167148" y="1665058"/>
            <a:ext cx="814602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461502B-3DCB-4C4F-A4AC-761D64B6E71F}"/>
              </a:ext>
            </a:extLst>
          </p:cNvPr>
          <p:cNvCxnSpPr>
            <a:cxnSpLocks/>
          </p:cNvCxnSpPr>
          <p:nvPr/>
        </p:nvCxnSpPr>
        <p:spPr>
          <a:xfrm>
            <a:off x="135193" y="4213124"/>
            <a:ext cx="814602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1FC60356-7110-46F7-9EF3-AB80FB3357EC}"/>
              </a:ext>
            </a:extLst>
          </p:cNvPr>
          <p:cNvSpPr/>
          <p:nvPr/>
        </p:nvSpPr>
        <p:spPr>
          <a:xfrm>
            <a:off x="4611203" y="4597468"/>
            <a:ext cx="304798" cy="29127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FC87D68-4CEB-4FE3-9CDA-AB25F03F092B}"/>
              </a:ext>
            </a:extLst>
          </p:cNvPr>
          <p:cNvSpPr/>
          <p:nvPr/>
        </p:nvSpPr>
        <p:spPr>
          <a:xfrm>
            <a:off x="4611203" y="4908641"/>
            <a:ext cx="304798" cy="29127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0644C02-B136-43EB-AF28-C572F5DA95E2}"/>
              </a:ext>
            </a:extLst>
          </p:cNvPr>
          <p:cNvSpPr/>
          <p:nvPr/>
        </p:nvSpPr>
        <p:spPr>
          <a:xfrm>
            <a:off x="4611203" y="5215198"/>
            <a:ext cx="304798" cy="291279"/>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73538BB-8F20-4E53-B116-03D670A5A741}"/>
              </a:ext>
            </a:extLst>
          </p:cNvPr>
          <p:cNvSpPr/>
          <p:nvPr/>
        </p:nvSpPr>
        <p:spPr>
          <a:xfrm>
            <a:off x="4611203" y="5507747"/>
            <a:ext cx="304798" cy="291279"/>
          </a:xfrm>
          <a:prstGeom prst="rect">
            <a:avLst/>
          </a:prstGeom>
          <a:solidFill>
            <a:srgbClr val="FF66FF"/>
          </a:solid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C34632-4C04-4A52-BECB-C993F59B9DEA}"/>
              </a:ext>
            </a:extLst>
          </p:cNvPr>
          <p:cNvSpPr txBox="1"/>
          <p:nvPr/>
        </p:nvSpPr>
        <p:spPr>
          <a:xfrm>
            <a:off x="4921332" y="4589218"/>
            <a:ext cx="1578910" cy="307777"/>
          </a:xfrm>
          <a:prstGeom prst="rect">
            <a:avLst/>
          </a:prstGeom>
          <a:noFill/>
          <a:ln>
            <a:solidFill>
              <a:schemeClr val="tx1"/>
            </a:solidFill>
            <a:prstDash val="dash"/>
          </a:ln>
        </p:spPr>
        <p:txBody>
          <a:bodyPr wrap="square" rtlCol="0">
            <a:spAutoFit/>
          </a:bodyPr>
          <a:lstStyle/>
          <a:p>
            <a:r>
              <a:rPr lang="en-US" sz="1400" dirty="0"/>
              <a:t>50 % ethnic native</a:t>
            </a:r>
          </a:p>
        </p:txBody>
      </p:sp>
      <p:sp>
        <p:nvSpPr>
          <p:cNvPr id="40" name="TextBox 39">
            <a:extLst>
              <a:ext uri="{FF2B5EF4-FFF2-40B4-BE49-F238E27FC236}">
                <a16:creationId xmlns:a16="http://schemas.microsoft.com/office/drawing/2014/main" id="{5A918453-46BC-49EE-843E-7D415508D14B}"/>
              </a:ext>
            </a:extLst>
          </p:cNvPr>
          <p:cNvSpPr txBox="1"/>
          <p:nvPr/>
        </p:nvSpPr>
        <p:spPr>
          <a:xfrm>
            <a:off x="4917624" y="4893414"/>
            <a:ext cx="1578910" cy="307777"/>
          </a:xfrm>
          <a:prstGeom prst="rect">
            <a:avLst/>
          </a:prstGeom>
          <a:noFill/>
          <a:ln>
            <a:solidFill>
              <a:schemeClr val="tx1"/>
            </a:solidFill>
            <a:prstDash val="dash"/>
          </a:ln>
        </p:spPr>
        <p:txBody>
          <a:bodyPr wrap="square" rtlCol="0">
            <a:spAutoFit/>
          </a:bodyPr>
          <a:lstStyle/>
          <a:p>
            <a:r>
              <a:rPr lang="en-US" sz="1400" dirty="0"/>
              <a:t>60 % ethnic native</a:t>
            </a:r>
          </a:p>
        </p:txBody>
      </p:sp>
      <p:sp>
        <p:nvSpPr>
          <p:cNvPr id="41" name="TextBox 40">
            <a:extLst>
              <a:ext uri="{FF2B5EF4-FFF2-40B4-BE49-F238E27FC236}">
                <a16:creationId xmlns:a16="http://schemas.microsoft.com/office/drawing/2014/main" id="{5C0B5803-050B-4DC3-9C56-87B778752C24}"/>
              </a:ext>
            </a:extLst>
          </p:cNvPr>
          <p:cNvSpPr txBox="1"/>
          <p:nvPr/>
        </p:nvSpPr>
        <p:spPr>
          <a:xfrm>
            <a:off x="4906298" y="5192942"/>
            <a:ext cx="1578910" cy="307777"/>
          </a:xfrm>
          <a:prstGeom prst="rect">
            <a:avLst/>
          </a:prstGeom>
          <a:noFill/>
          <a:ln>
            <a:solidFill>
              <a:schemeClr val="tx1"/>
            </a:solidFill>
            <a:prstDash val="dash"/>
          </a:ln>
        </p:spPr>
        <p:txBody>
          <a:bodyPr wrap="square" rtlCol="0">
            <a:spAutoFit/>
          </a:bodyPr>
          <a:lstStyle/>
          <a:p>
            <a:r>
              <a:rPr lang="en-US" sz="1400" dirty="0"/>
              <a:t>70 % ethnic native</a:t>
            </a:r>
          </a:p>
        </p:txBody>
      </p:sp>
      <p:sp>
        <p:nvSpPr>
          <p:cNvPr id="42" name="TextBox 41">
            <a:extLst>
              <a:ext uri="{FF2B5EF4-FFF2-40B4-BE49-F238E27FC236}">
                <a16:creationId xmlns:a16="http://schemas.microsoft.com/office/drawing/2014/main" id="{DBFB8DED-5269-49D7-A79C-70354021DAE0}"/>
              </a:ext>
            </a:extLst>
          </p:cNvPr>
          <p:cNvSpPr txBox="1"/>
          <p:nvPr/>
        </p:nvSpPr>
        <p:spPr>
          <a:xfrm>
            <a:off x="4916001" y="5499499"/>
            <a:ext cx="1578910" cy="307777"/>
          </a:xfrm>
          <a:prstGeom prst="rect">
            <a:avLst/>
          </a:prstGeom>
          <a:noFill/>
          <a:ln>
            <a:solidFill>
              <a:schemeClr val="tx1"/>
            </a:solidFill>
            <a:prstDash val="dash"/>
          </a:ln>
        </p:spPr>
        <p:txBody>
          <a:bodyPr wrap="square" rtlCol="0">
            <a:spAutoFit/>
          </a:bodyPr>
          <a:lstStyle/>
          <a:p>
            <a:r>
              <a:rPr lang="en-US" sz="1400" dirty="0"/>
              <a:t>80 % ethnic native</a:t>
            </a:r>
          </a:p>
        </p:txBody>
      </p:sp>
      <p:sp>
        <p:nvSpPr>
          <p:cNvPr id="3" name="TextBox 2">
            <a:extLst>
              <a:ext uri="{FF2B5EF4-FFF2-40B4-BE49-F238E27FC236}">
                <a16:creationId xmlns:a16="http://schemas.microsoft.com/office/drawing/2014/main" id="{08853FB0-9DEE-4C4F-90B0-4009E5E7ACE2}"/>
              </a:ext>
            </a:extLst>
          </p:cNvPr>
          <p:cNvSpPr txBox="1"/>
          <p:nvPr/>
        </p:nvSpPr>
        <p:spPr>
          <a:xfrm>
            <a:off x="8313175" y="195136"/>
            <a:ext cx="3711675" cy="369332"/>
          </a:xfrm>
          <a:prstGeom prst="rect">
            <a:avLst/>
          </a:prstGeom>
          <a:noFill/>
        </p:spPr>
        <p:txBody>
          <a:bodyPr wrap="square" rtlCol="0">
            <a:spAutoFit/>
          </a:bodyPr>
          <a:lstStyle/>
          <a:p>
            <a:r>
              <a:rPr lang="en-US" dirty="0"/>
              <a:t>classical majority/minority</a:t>
            </a:r>
          </a:p>
        </p:txBody>
      </p:sp>
    </p:spTree>
    <p:extLst>
      <p:ext uri="{BB962C8B-B14F-4D97-AF65-F5344CB8AC3E}">
        <p14:creationId xmlns:p14="http://schemas.microsoft.com/office/powerpoint/2010/main" val="4057135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4FFA5ECB-32EB-4993-A1FC-F679AAC01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229600" cy="4572000"/>
          </a:xfrm>
          <a:prstGeom prst="rect">
            <a:avLst/>
          </a:prstGeom>
        </p:spPr>
      </p:pic>
      <p:pic>
        <p:nvPicPr>
          <p:cNvPr id="6" name="Picture 5">
            <a:extLst>
              <a:ext uri="{FF2B5EF4-FFF2-40B4-BE49-F238E27FC236}">
                <a16:creationId xmlns:a16="http://schemas.microsoft.com/office/drawing/2014/main" id="{14002502-503B-4815-943D-8EF26CE3CB02}"/>
              </a:ext>
            </a:extLst>
          </p:cNvPr>
          <p:cNvPicPr>
            <a:picLocks noChangeAspect="1"/>
          </p:cNvPicPr>
          <p:nvPr/>
        </p:nvPicPr>
        <p:blipFill rotWithShape="1">
          <a:blip r:embed="rId3"/>
          <a:srcRect l="22935" t="18325" r="6223" b="3053"/>
          <a:stretch/>
        </p:blipFill>
        <p:spPr>
          <a:xfrm>
            <a:off x="9538150" y="0"/>
            <a:ext cx="2653850" cy="1656080"/>
          </a:xfrm>
          <a:prstGeom prst="rect">
            <a:avLst/>
          </a:prstGeom>
        </p:spPr>
      </p:pic>
      <p:sp>
        <p:nvSpPr>
          <p:cNvPr id="8" name="TextBox 7">
            <a:extLst>
              <a:ext uri="{FF2B5EF4-FFF2-40B4-BE49-F238E27FC236}">
                <a16:creationId xmlns:a16="http://schemas.microsoft.com/office/drawing/2014/main" id="{C5A00788-8062-450C-907F-34E008E5EB7F}"/>
              </a:ext>
            </a:extLst>
          </p:cNvPr>
          <p:cNvSpPr txBox="1"/>
          <p:nvPr/>
        </p:nvSpPr>
        <p:spPr>
          <a:xfrm>
            <a:off x="8544232" y="1799303"/>
            <a:ext cx="3421626"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Conservative native are underrepresented, show same ethnic exposure as conservative migrant, who represent majority value in the migrant group and 40% of population</a:t>
            </a:r>
          </a:p>
          <a:p>
            <a:pPr marL="285750" indent="-285750">
              <a:buFont typeface="Arial" panose="020B0604020202020204" pitchFamily="34" charset="0"/>
              <a:buChar char="•"/>
            </a:pPr>
            <a:r>
              <a:rPr lang="en-US" sz="1400" dirty="0"/>
              <a:t>Main differences are in the value exposure</a:t>
            </a:r>
          </a:p>
          <a:p>
            <a:pPr marL="285750" indent="-285750">
              <a:buFont typeface="Arial" panose="020B0604020202020204" pitchFamily="34" charset="0"/>
              <a:buChar char="•"/>
            </a:pPr>
            <a:r>
              <a:rPr lang="en-US" sz="1400" dirty="0"/>
              <a:t>Value segregation as by-product decreases as the percentage of liberals increases in the own group, as there are more liberals and conservative need to assimilate to maximize ethnic preference</a:t>
            </a:r>
          </a:p>
        </p:txBody>
      </p:sp>
      <p:sp>
        <p:nvSpPr>
          <p:cNvPr id="10" name="TextBox 9">
            <a:extLst>
              <a:ext uri="{FF2B5EF4-FFF2-40B4-BE49-F238E27FC236}">
                <a16:creationId xmlns:a16="http://schemas.microsoft.com/office/drawing/2014/main" id="{A9DEEAE7-CC66-4CB7-9F37-B6A987F33735}"/>
              </a:ext>
            </a:extLst>
          </p:cNvPr>
          <p:cNvSpPr txBox="1"/>
          <p:nvPr/>
        </p:nvSpPr>
        <p:spPr>
          <a:xfrm>
            <a:off x="226142" y="4729316"/>
            <a:ext cx="11454581" cy="1446550"/>
          </a:xfrm>
          <a:prstGeom prst="rect">
            <a:avLst/>
          </a:prstGeom>
          <a:noFill/>
        </p:spPr>
        <p:txBody>
          <a:bodyPr wrap="square" rtlCol="0">
            <a:spAutoFit/>
          </a:bodyPr>
          <a:lstStyle/>
          <a:p>
            <a:pPr marL="171450" indent="-171450">
              <a:buFont typeface="Arial" panose="020B0604020202020204" pitchFamily="34" charset="0"/>
              <a:buChar char="•"/>
            </a:pPr>
            <a:r>
              <a:rPr lang="en-US" sz="1100" dirty="0"/>
              <a:t>Conservative native show value assimilation for low level of determinism  when they  are under-represented (80% liberal native), to then increase and remain lower than other conditions. The assimilation occurs because due to lower determinism (5), because all agent maximize to  a certain degree, but still relocate randomly, so they are tolerated by liberals</a:t>
            </a:r>
          </a:p>
          <a:p>
            <a:pPr marL="171450" indent="-171450">
              <a:buFont typeface="Arial" panose="020B0604020202020204" pitchFamily="34" charset="0"/>
              <a:buChar char="•"/>
            </a:pPr>
            <a:r>
              <a:rPr lang="en-US" sz="1100" dirty="0"/>
              <a:t>As conservative native become under-represented, the by-product value segregation decreases, as they need to relocate close to liberals co-ethnic, numerically higher, which still will tolerate them. The increase in ethnic preference of liberals native do not change much</a:t>
            </a:r>
          </a:p>
          <a:p>
            <a:pPr marL="171450" indent="-171450">
              <a:buFont typeface="Arial" panose="020B0604020202020204" pitchFamily="34" charset="0"/>
              <a:buChar char="•"/>
            </a:pPr>
            <a:r>
              <a:rPr lang="en-US" sz="1100" dirty="0"/>
              <a:t>Higher decrease in  by-product value segregation occurs when liberal migrant become more ethnically conservative, more evidently when liberal migrant represent higher shares of population (making up to 50%)</a:t>
            </a:r>
          </a:p>
          <a:p>
            <a:pPr marL="171450" indent="-171450">
              <a:buFont typeface="Arial" panose="020B0604020202020204" pitchFamily="34" charset="0"/>
              <a:buChar char="•"/>
            </a:pPr>
            <a:r>
              <a:rPr lang="en-US" sz="1100" dirty="0"/>
              <a:t>The value assimilation is higher when liberal native increase their ethnic preference</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1756820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with medium confidence">
            <a:extLst>
              <a:ext uri="{FF2B5EF4-FFF2-40B4-BE49-F238E27FC236}">
                <a16:creationId xmlns:a16="http://schemas.microsoft.com/office/drawing/2014/main" id="{685D3335-3C93-4705-8C52-AA07619A8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86360"/>
            <a:ext cx="8229600" cy="4572000"/>
          </a:xfrm>
          <a:prstGeom prst="rect">
            <a:avLst/>
          </a:prstGeom>
        </p:spPr>
      </p:pic>
      <p:pic>
        <p:nvPicPr>
          <p:cNvPr id="6" name="Picture 5">
            <a:extLst>
              <a:ext uri="{FF2B5EF4-FFF2-40B4-BE49-F238E27FC236}">
                <a16:creationId xmlns:a16="http://schemas.microsoft.com/office/drawing/2014/main" id="{4888A4C5-EFC5-4D82-8F5F-E0555339D646}"/>
              </a:ext>
            </a:extLst>
          </p:cNvPr>
          <p:cNvPicPr>
            <a:picLocks noChangeAspect="1"/>
          </p:cNvPicPr>
          <p:nvPr/>
        </p:nvPicPr>
        <p:blipFill rotWithShape="1">
          <a:blip r:embed="rId3"/>
          <a:srcRect l="22935" t="18325" r="6223" b="3053"/>
          <a:stretch/>
        </p:blipFill>
        <p:spPr>
          <a:xfrm>
            <a:off x="9538150" y="0"/>
            <a:ext cx="2653850" cy="1656080"/>
          </a:xfrm>
          <a:prstGeom prst="rect">
            <a:avLst/>
          </a:prstGeom>
        </p:spPr>
      </p:pic>
      <p:sp>
        <p:nvSpPr>
          <p:cNvPr id="7" name="TextBox 6">
            <a:extLst>
              <a:ext uri="{FF2B5EF4-FFF2-40B4-BE49-F238E27FC236}">
                <a16:creationId xmlns:a16="http://schemas.microsoft.com/office/drawing/2014/main" id="{80FED57C-B6C4-4FC7-99DE-6B6C017C3499}"/>
              </a:ext>
            </a:extLst>
          </p:cNvPr>
          <p:cNvSpPr txBox="1"/>
          <p:nvPr/>
        </p:nvSpPr>
        <p:spPr>
          <a:xfrm>
            <a:off x="147484" y="4739148"/>
            <a:ext cx="11857703" cy="1107996"/>
          </a:xfrm>
          <a:prstGeom prst="rect">
            <a:avLst/>
          </a:prstGeom>
          <a:noFill/>
        </p:spPr>
        <p:txBody>
          <a:bodyPr wrap="square" rtlCol="0">
            <a:spAutoFit/>
          </a:bodyPr>
          <a:lstStyle/>
          <a:p>
            <a:pPr marL="171450" indent="-171450">
              <a:buFont typeface="Arial" panose="020B0604020202020204" pitchFamily="34" charset="0"/>
              <a:buChar char="•"/>
            </a:pPr>
            <a:r>
              <a:rPr lang="en-US" sz="1100" dirty="0"/>
              <a:t>Conservative migrant show same ethnic patterns but different value segregation due both to value group size and increase in ethnic preference of liberals in both groups.</a:t>
            </a:r>
          </a:p>
          <a:p>
            <a:pPr marL="171450" indent="-171450">
              <a:buFont typeface="Arial" panose="020B0604020202020204" pitchFamily="34" charset="0"/>
              <a:buChar char="•"/>
            </a:pPr>
            <a:r>
              <a:rPr lang="en-US" sz="1100" dirty="0"/>
              <a:t>By-product value segregation slightly increases as liberals are more represented in society, as the equivalent number of agents in liberals counter-ethnic part</a:t>
            </a:r>
          </a:p>
          <a:p>
            <a:pPr marL="171450" indent="-171450">
              <a:buFont typeface="Arial" panose="020B0604020202020204" pitchFamily="34" charset="0"/>
              <a:buChar char="•"/>
            </a:pPr>
            <a:r>
              <a:rPr lang="en-US" sz="1100" dirty="0"/>
              <a:t>As liberal native increase their ethnic preference, by-product value segregation of conservative migrant decreases,  more evidently as liberal are equally distributed between ethnic groups. As liberals only care about value, they form dense neighborhood, as they </a:t>
            </a:r>
            <a:r>
              <a:rPr lang="en-US" sz="1100" dirty="0" err="1"/>
              <a:t>considrer</a:t>
            </a:r>
            <a:r>
              <a:rPr lang="en-US" sz="1100" dirty="0"/>
              <a:t> also ethnic similarity, the neighborhood breaks into small neighborhood, on which limits liberal migrants relocate. Conservative migrant relocate on the boundaries of such neighborhoods, where they have more chance to find co-ethnics (-&gt; better understand)</a:t>
            </a:r>
          </a:p>
          <a:p>
            <a:pPr marL="171450" indent="-171450">
              <a:buFont typeface="Arial" panose="020B0604020202020204" pitchFamily="34" charset="0"/>
              <a:buChar char="•"/>
            </a:pPr>
            <a:r>
              <a:rPr lang="en-US" sz="1100" dirty="0"/>
              <a:t>Effect of neighborhood density of liberals</a:t>
            </a:r>
          </a:p>
        </p:txBody>
      </p:sp>
    </p:spTree>
    <p:extLst>
      <p:ext uri="{BB962C8B-B14F-4D97-AF65-F5344CB8AC3E}">
        <p14:creationId xmlns:p14="http://schemas.microsoft.com/office/powerpoint/2010/main" val="1559292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0EBED14A-A48E-459B-BC1E-E45B02E83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92" y="71284"/>
            <a:ext cx="8229600" cy="4572000"/>
          </a:xfrm>
          <a:prstGeom prst="rect">
            <a:avLst/>
          </a:prstGeom>
        </p:spPr>
      </p:pic>
      <p:pic>
        <p:nvPicPr>
          <p:cNvPr id="6" name="Picture 5">
            <a:extLst>
              <a:ext uri="{FF2B5EF4-FFF2-40B4-BE49-F238E27FC236}">
                <a16:creationId xmlns:a16="http://schemas.microsoft.com/office/drawing/2014/main" id="{FFBC0E39-1953-4A4A-BB60-A18E4E22A6BB}"/>
              </a:ext>
            </a:extLst>
          </p:cNvPr>
          <p:cNvPicPr>
            <a:picLocks noChangeAspect="1"/>
          </p:cNvPicPr>
          <p:nvPr/>
        </p:nvPicPr>
        <p:blipFill rotWithShape="1">
          <a:blip r:embed="rId3"/>
          <a:srcRect l="22935" t="18325" r="6223" b="3053"/>
          <a:stretch/>
        </p:blipFill>
        <p:spPr>
          <a:xfrm>
            <a:off x="9538150" y="0"/>
            <a:ext cx="2653850" cy="1656080"/>
          </a:xfrm>
          <a:prstGeom prst="rect">
            <a:avLst/>
          </a:prstGeom>
        </p:spPr>
      </p:pic>
    </p:spTree>
    <p:extLst>
      <p:ext uri="{BB962C8B-B14F-4D97-AF65-F5344CB8AC3E}">
        <p14:creationId xmlns:p14="http://schemas.microsoft.com/office/powerpoint/2010/main" val="877542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D54FB032-F0DE-4377-A4EA-948FA9408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26" y="100780"/>
            <a:ext cx="8229600" cy="4572000"/>
          </a:xfrm>
          <a:prstGeom prst="rect">
            <a:avLst/>
          </a:prstGeom>
        </p:spPr>
      </p:pic>
      <p:pic>
        <p:nvPicPr>
          <p:cNvPr id="4" name="Picture 3">
            <a:extLst>
              <a:ext uri="{FF2B5EF4-FFF2-40B4-BE49-F238E27FC236}">
                <a16:creationId xmlns:a16="http://schemas.microsoft.com/office/drawing/2014/main" id="{134BDE78-1C50-47A5-982C-365EEAAE1EAF}"/>
              </a:ext>
            </a:extLst>
          </p:cNvPr>
          <p:cNvPicPr>
            <a:picLocks noChangeAspect="1"/>
          </p:cNvPicPr>
          <p:nvPr/>
        </p:nvPicPr>
        <p:blipFill rotWithShape="1">
          <a:blip r:embed="rId3"/>
          <a:srcRect l="22935" t="18325" r="6223" b="3053"/>
          <a:stretch/>
        </p:blipFill>
        <p:spPr>
          <a:xfrm>
            <a:off x="9538150" y="0"/>
            <a:ext cx="2653850" cy="1656080"/>
          </a:xfrm>
          <a:prstGeom prst="rect">
            <a:avLst/>
          </a:prstGeom>
        </p:spPr>
      </p:pic>
    </p:spTree>
    <p:extLst>
      <p:ext uri="{BB962C8B-B14F-4D97-AF65-F5344CB8AC3E}">
        <p14:creationId xmlns:p14="http://schemas.microsoft.com/office/powerpoint/2010/main" val="2160256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11C98C-6931-A5B4-C767-A3853B68C8A4}"/>
              </a:ext>
            </a:extLst>
          </p:cNvPr>
          <p:cNvPicPr>
            <a:picLocks noChangeAspect="1"/>
          </p:cNvPicPr>
          <p:nvPr/>
        </p:nvPicPr>
        <p:blipFill>
          <a:blip r:embed="rId2"/>
          <a:stretch>
            <a:fillRect/>
          </a:stretch>
        </p:blipFill>
        <p:spPr>
          <a:xfrm>
            <a:off x="2593544" y="2112150"/>
            <a:ext cx="7004911" cy="2633700"/>
          </a:xfrm>
          <a:prstGeom prst="rect">
            <a:avLst/>
          </a:prstGeom>
        </p:spPr>
      </p:pic>
    </p:spTree>
    <p:extLst>
      <p:ext uri="{BB962C8B-B14F-4D97-AF65-F5344CB8AC3E}">
        <p14:creationId xmlns:p14="http://schemas.microsoft.com/office/powerpoint/2010/main" val="253070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D1971D99-2023-F45B-8F48-8C1AB8C6B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923" y="790845"/>
            <a:ext cx="5486400" cy="4572000"/>
          </a:xfrm>
          <a:prstGeom prst="rect">
            <a:avLst/>
          </a:prstGeom>
        </p:spPr>
      </p:pic>
    </p:spTree>
    <p:extLst>
      <p:ext uri="{BB962C8B-B14F-4D97-AF65-F5344CB8AC3E}">
        <p14:creationId xmlns:p14="http://schemas.microsoft.com/office/powerpoint/2010/main" val="1279330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24DBB38-AFA3-A274-E603-BB212873248A}"/>
              </a:ext>
            </a:extLst>
          </p:cNvPr>
          <p:cNvGrpSpPr/>
          <p:nvPr/>
        </p:nvGrpSpPr>
        <p:grpSpPr>
          <a:xfrm>
            <a:off x="1404258" y="933056"/>
            <a:ext cx="3139749" cy="2120705"/>
            <a:chOff x="1404258" y="933056"/>
            <a:chExt cx="3139749" cy="2120705"/>
          </a:xfrm>
        </p:grpSpPr>
        <p:sp>
          <p:nvSpPr>
            <p:cNvPr id="4" name="Rectangle 3">
              <a:extLst>
                <a:ext uri="{FF2B5EF4-FFF2-40B4-BE49-F238E27FC236}">
                  <a16:creationId xmlns:a16="http://schemas.microsoft.com/office/drawing/2014/main" id="{1EDA9EEC-B591-7E3F-E9FF-A1D2DD7EEE48}"/>
                </a:ext>
              </a:extLst>
            </p:cNvPr>
            <p:cNvSpPr/>
            <p:nvPr/>
          </p:nvSpPr>
          <p:spPr>
            <a:xfrm>
              <a:off x="1772816" y="1259633"/>
              <a:ext cx="1464906" cy="14555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Straight Connector 5">
              <a:extLst>
                <a:ext uri="{FF2B5EF4-FFF2-40B4-BE49-F238E27FC236}">
                  <a16:creationId xmlns:a16="http://schemas.microsoft.com/office/drawing/2014/main" id="{801B80E3-4A8C-4038-59A0-22F3C5B91B55}"/>
                </a:ext>
              </a:extLst>
            </p:cNvPr>
            <p:cNvCxnSpPr>
              <a:cxnSpLocks/>
              <a:stCxn id="4" idx="0"/>
            </p:cNvCxnSpPr>
            <p:nvPr/>
          </p:nvCxnSpPr>
          <p:spPr>
            <a:xfrm>
              <a:off x="2505269" y="1259633"/>
              <a:ext cx="0" cy="17941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4E84C8-AD6B-C12E-32BD-3BD00785887D}"/>
                </a:ext>
              </a:extLst>
            </p:cNvPr>
            <p:cNvCxnSpPr>
              <a:cxnSpLocks/>
              <a:stCxn id="4" idx="1"/>
            </p:cNvCxnSpPr>
            <p:nvPr/>
          </p:nvCxnSpPr>
          <p:spPr>
            <a:xfrm>
              <a:off x="1772816" y="1987421"/>
              <a:ext cx="195942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1991FDF-3667-8D61-FEA5-5D85A0D1490E}"/>
                </a:ext>
              </a:extLst>
            </p:cNvPr>
            <p:cNvSpPr/>
            <p:nvPr/>
          </p:nvSpPr>
          <p:spPr>
            <a:xfrm>
              <a:off x="1891782" y="1413588"/>
              <a:ext cx="494522" cy="46185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 9">
              <a:extLst>
                <a:ext uri="{FF2B5EF4-FFF2-40B4-BE49-F238E27FC236}">
                  <a16:creationId xmlns:a16="http://schemas.microsoft.com/office/drawing/2014/main" id="{70F134E2-4471-909A-E77F-124185C4DB8A}"/>
                </a:ext>
              </a:extLst>
            </p:cNvPr>
            <p:cNvSpPr/>
            <p:nvPr/>
          </p:nvSpPr>
          <p:spPr>
            <a:xfrm>
              <a:off x="2624235" y="1413588"/>
              <a:ext cx="494522" cy="46185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ctangle 10">
              <a:extLst>
                <a:ext uri="{FF2B5EF4-FFF2-40B4-BE49-F238E27FC236}">
                  <a16:creationId xmlns:a16="http://schemas.microsoft.com/office/drawing/2014/main" id="{80FA3E86-51F7-F868-ECAC-4EF3EAFD2C34}"/>
                </a:ext>
              </a:extLst>
            </p:cNvPr>
            <p:cNvSpPr/>
            <p:nvPr/>
          </p:nvSpPr>
          <p:spPr>
            <a:xfrm>
              <a:off x="1891782" y="2120385"/>
              <a:ext cx="494522" cy="46185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ctangle 11">
              <a:extLst>
                <a:ext uri="{FF2B5EF4-FFF2-40B4-BE49-F238E27FC236}">
                  <a16:creationId xmlns:a16="http://schemas.microsoft.com/office/drawing/2014/main" id="{CE4EA94F-823E-14C0-54AA-2577B01ECB85}"/>
                </a:ext>
              </a:extLst>
            </p:cNvPr>
            <p:cNvSpPr/>
            <p:nvPr/>
          </p:nvSpPr>
          <p:spPr>
            <a:xfrm>
              <a:off x="2624235" y="2120384"/>
              <a:ext cx="494522" cy="46185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12">
              <a:extLst>
                <a:ext uri="{FF2B5EF4-FFF2-40B4-BE49-F238E27FC236}">
                  <a16:creationId xmlns:a16="http://schemas.microsoft.com/office/drawing/2014/main" id="{E71C86A6-336B-18A1-DF1D-0AB00FCD17EF}"/>
                </a:ext>
              </a:extLst>
            </p:cNvPr>
            <p:cNvSpPr txBox="1"/>
            <p:nvPr/>
          </p:nvSpPr>
          <p:spPr>
            <a:xfrm rot="16200000">
              <a:off x="1177990" y="1803141"/>
              <a:ext cx="821094" cy="368558"/>
            </a:xfrm>
            <a:prstGeom prst="rect">
              <a:avLst/>
            </a:prstGeom>
            <a:noFill/>
          </p:spPr>
          <p:txBody>
            <a:bodyPr wrap="square" rtlCol="0">
              <a:spAutoFit/>
            </a:bodyPr>
            <a:lstStyle/>
            <a:p>
              <a:r>
                <a:rPr lang="it-IT" dirty="0"/>
                <a:t>VALUE</a:t>
              </a:r>
            </a:p>
          </p:txBody>
        </p:sp>
        <p:sp>
          <p:nvSpPr>
            <p:cNvPr id="14" name="TextBox 13">
              <a:extLst>
                <a:ext uri="{FF2B5EF4-FFF2-40B4-BE49-F238E27FC236}">
                  <a16:creationId xmlns:a16="http://schemas.microsoft.com/office/drawing/2014/main" id="{66A1A05B-3290-329B-DFBA-2C41DEE1CA0D}"/>
                </a:ext>
              </a:extLst>
            </p:cNvPr>
            <p:cNvSpPr txBox="1"/>
            <p:nvPr/>
          </p:nvSpPr>
          <p:spPr>
            <a:xfrm>
              <a:off x="1772815" y="933056"/>
              <a:ext cx="1464907" cy="369332"/>
            </a:xfrm>
            <a:prstGeom prst="rect">
              <a:avLst/>
            </a:prstGeom>
            <a:noFill/>
          </p:spPr>
          <p:txBody>
            <a:bodyPr wrap="square" rtlCol="0">
              <a:spAutoFit/>
            </a:bodyPr>
            <a:lstStyle/>
            <a:p>
              <a:pPr algn="ctr"/>
              <a:r>
                <a:rPr lang="it-IT" dirty="0"/>
                <a:t>ETHNICITY</a:t>
              </a:r>
            </a:p>
          </p:txBody>
        </p:sp>
        <p:sp>
          <p:nvSpPr>
            <p:cNvPr id="15" name="TextBox 14">
              <a:extLst>
                <a:ext uri="{FF2B5EF4-FFF2-40B4-BE49-F238E27FC236}">
                  <a16:creationId xmlns:a16="http://schemas.microsoft.com/office/drawing/2014/main" id="{045328A0-D2BD-D70A-31E4-CE5979A4B6C7}"/>
                </a:ext>
              </a:extLst>
            </p:cNvPr>
            <p:cNvSpPr txBox="1"/>
            <p:nvPr/>
          </p:nvSpPr>
          <p:spPr>
            <a:xfrm>
              <a:off x="1772815" y="2715207"/>
              <a:ext cx="790769" cy="338554"/>
            </a:xfrm>
            <a:prstGeom prst="rect">
              <a:avLst/>
            </a:prstGeom>
            <a:noFill/>
          </p:spPr>
          <p:txBody>
            <a:bodyPr wrap="square" rtlCol="0">
              <a:spAutoFit/>
            </a:bodyPr>
            <a:lstStyle/>
            <a:p>
              <a:pPr algn="ctr"/>
              <a:r>
                <a:rPr lang="it-IT" sz="1600" dirty="0"/>
                <a:t>native</a:t>
              </a:r>
            </a:p>
          </p:txBody>
        </p:sp>
        <p:sp>
          <p:nvSpPr>
            <p:cNvPr id="16" name="TextBox 15">
              <a:extLst>
                <a:ext uri="{FF2B5EF4-FFF2-40B4-BE49-F238E27FC236}">
                  <a16:creationId xmlns:a16="http://schemas.microsoft.com/office/drawing/2014/main" id="{797EE088-4134-0252-D37E-313D6AF049E2}"/>
                </a:ext>
              </a:extLst>
            </p:cNvPr>
            <p:cNvSpPr txBox="1"/>
            <p:nvPr/>
          </p:nvSpPr>
          <p:spPr>
            <a:xfrm>
              <a:off x="2439954" y="2715204"/>
              <a:ext cx="921398" cy="338554"/>
            </a:xfrm>
            <a:prstGeom prst="rect">
              <a:avLst/>
            </a:prstGeom>
            <a:noFill/>
          </p:spPr>
          <p:txBody>
            <a:bodyPr wrap="square" rtlCol="0">
              <a:spAutoFit/>
            </a:bodyPr>
            <a:lstStyle/>
            <a:p>
              <a:pPr algn="ctr"/>
              <a:r>
                <a:rPr lang="it-IT" sz="1600" dirty="0"/>
                <a:t>migrant</a:t>
              </a:r>
            </a:p>
          </p:txBody>
        </p:sp>
        <p:sp>
          <p:nvSpPr>
            <p:cNvPr id="17" name="TextBox 16">
              <a:extLst>
                <a:ext uri="{FF2B5EF4-FFF2-40B4-BE49-F238E27FC236}">
                  <a16:creationId xmlns:a16="http://schemas.microsoft.com/office/drawing/2014/main" id="{26E70E91-B20D-3371-0567-B8566A2F3A38}"/>
                </a:ext>
              </a:extLst>
            </p:cNvPr>
            <p:cNvSpPr txBox="1"/>
            <p:nvPr/>
          </p:nvSpPr>
          <p:spPr>
            <a:xfrm>
              <a:off x="3237722" y="1476952"/>
              <a:ext cx="921398" cy="338554"/>
            </a:xfrm>
            <a:prstGeom prst="rect">
              <a:avLst/>
            </a:prstGeom>
            <a:noFill/>
          </p:spPr>
          <p:txBody>
            <a:bodyPr wrap="square" rtlCol="0">
              <a:spAutoFit/>
            </a:bodyPr>
            <a:lstStyle/>
            <a:p>
              <a:r>
                <a:rPr lang="it-IT" sz="1600" dirty="0"/>
                <a:t>liberal</a:t>
              </a:r>
            </a:p>
          </p:txBody>
        </p:sp>
        <p:sp>
          <p:nvSpPr>
            <p:cNvPr id="18" name="TextBox 17">
              <a:extLst>
                <a:ext uri="{FF2B5EF4-FFF2-40B4-BE49-F238E27FC236}">
                  <a16:creationId xmlns:a16="http://schemas.microsoft.com/office/drawing/2014/main" id="{EB5BFF34-E1D8-5D52-F461-ED9F38E1A209}"/>
                </a:ext>
              </a:extLst>
            </p:cNvPr>
            <p:cNvSpPr txBox="1"/>
            <p:nvPr/>
          </p:nvSpPr>
          <p:spPr>
            <a:xfrm>
              <a:off x="3208562" y="2182036"/>
              <a:ext cx="1335445" cy="338554"/>
            </a:xfrm>
            <a:prstGeom prst="rect">
              <a:avLst/>
            </a:prstGeom>
            <a:noFill/>
          </p:spPr>
          <p:txBody>
            <a:bodyPr wrap="square" rtlCol="0">
              <a:spAutoFit/>
            </a:bodyPr>
            <a:lstStyle/>
            <a:p>
              <a:r>
                <a:rPr lang="it-IT" sz="1600" dirty="0"/>
                <a:t>conservative</a:t>
              </a:r>
            </a:p>
          </p:txBody>
        </p:sp>
      </p:grpSp>
      <p:pic>
        <p:nvPicPr>
          <p:cNvPr id="23" name="Picture 22">
            <a:extLst>
              <a:ext uri="{FF2B5EF4-FFF2-40B4-BE49-F238E27FC236}">
                <a16:creationId xmlns:a16="http://schemas.microsoft.com/office/drawing/2014/main" id="{B0B80092-DAF1-CEB2-A98F-B742DB8AD396}"/>
              </a:ext>
            </a:extLst>
          </p:cNvPr>
          <p:cNvPicPr>
            <a:picLocks noChangeAspect="1"/>
          </p:cNvPicPr>
          <p:nvPr/>
        </p:nvPicPr>
        <p:blipFill>
          <a:blip r:embed="rId2"/>
          <a:stretch>
            <a:fillRect/>
          </a:stretch>
        </p:blipFill>
        <p:spPr>
          <a:xfrm>
            <a:off x="4510902" y="2316383"/>
            <a:ext cx="3170195" cy="2225233"/>
          </a:xfrm>
          <a:prstGeom prst="rect">
            <a:avLst/>
          </a:prstGeom>
        </p:spPr>
      </p:pic>
    </p:spTree>
    <p:extLst>
      <p:ext uri="{BB962C8B-B14F-4D97-AF65-F5344CB8AC3E}">
        <p14:creationId xmlns:p14="http://schemas.microsoft.com/office/powerpoint/2010/main" val="949012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text, fabric, close&#10;&#10;Description automatically generated">
            <a:extLst>
              <a:ext uri="{FF2B5EF4-FFF2-40B4-BE49-F238E27FC236}">
                <a16:creationId xmlns:a16="http://schemas.microsoft.com/office/drawing/2014/main" id="{480D6BE6-801C-D1C7-00D5-18C374A57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9628" y="1047144"/>
            <a:ext cx="1441379" cy="1443864"/>
          </a:xfrm>
          <a:prstGeom prst="rect">
            <a:avLst/>
          </a:prstGeom>
        </p:spPr>
      </p:pic>
      <p:sp>
        <p:nvSpPr>
          <p:cNvPr id="23" name="TextBox 22">
            <a:extLst>
              <a:ext uri="{FF2B5EF4-FFF2-40B4-BE49-F238E27FC236}">
                <a16:creationId xmlns:a16="http://schemas.microsoft.com/office/drawing/2014/main" id="{07FEFCFD-9A3E-1AD2-44C5-3A24EE9B3A9B}"/>
              </a:ext>
            </a:extLst>
          </p:cNvPr>
          <p:cNvSpPr txBox="1"/>
          <p:nvPr/>
        </p:nvSpPr>
        <p:spPr>
          <a:xfrm>
            <a:off x="10599576" y="615820"/>
            <a:ext cx="1138334" cy="369332"/>
          </a:xfrm>
          <a:prstGeom prst="rect">
            <a:avLst/>
          </a:prstGeom>
          <a:noFill/>
        </p:spPr>
        <p:txBody>
          <a:bodyPr wrap="square" rtlCol="0">
            <a:spAutoFit/>
          </a:bodyPr>
          <a:lstStyle/>
          <a:p>
            <a:r>
              <a:rPr lang="it-IT" dirty="0"/>
              <a:t>libeth</a:t>
            </a:r>
          </a:p>
        </p:txBody>
      </p:sp>
      <p:sp>
        <p:nvSpPr>
          <p:cNvPr id="24" name="TextBox 23">
            <a:extLst>
              <a:ext uri="{FF2B5EF4-FFF2-40B4-BE49-F238E27FC236}">
                <a16:creationId xmlns:a16="http://schemas.microsoft.com/office/drawing/2014/main" id="{A9320359-5E8E-00B7-B09B-FDFBFABA0104}"/>
              </a:ext>
            </a:extLst>
          </p:cNvPr>
          <p:cNvSpPr txBox="1"/>
          <p:nvPr/>
        </p:nvSpPr>
        <p:spPr>
          <a:xfrm>
            <a:off x="10531151" y="2658452"/>
            <a:ext cx="1138334" cy="369332"/>
          </a:xfrm>
          <a:prstGeom prst="rect">
            <a:avLst/>
          </a:prstGeom>
          <a:noFill/>
        </p:spPr>
        <p:txBody>
          <a:bodyPr wrap="square" rtlCol="0">
            <a:spAutoFit/>
          </a:bodyPr>
          <a:lstStyle/>
          <a:p>
            <a:r>
              <a:rPr lang="it-IT" dirty="0"/>
              <a:t>conval</a:t>
            </a:r>
          </a:p>
        </p:txBody>
      </p:sp>
      <p:pic>
        <p:nvPicPr>
          <p:cNvPr id="41" name="Picture 40" descr="A picture containing text, fabric&#10;&#10;Description automatically generated">
            <a:extLst>
              <a:ext uri="{FF2B5EF4-FFF2-40B4-BE49-F238E27FC236}">
                <a16:creationId xmlns:a16="http://schemas.microsoft.com/office/drawing/2014/main" id="{C4B1FA5E-18C0-D483-5496-F48B0A027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9627" y="3107042"/>
            <a:ext cx="1441379" cy="1446349"/>
          </a:xfrm>
          <a:prstGeom prst="rect">
            <a:avLst/>
          </a:prstGeom>
        </p:spPr>
      </p:pic>
      <p:grpSp>
        <p:nvGrpSpPr>
          <p:cNvPr id="69" name="Group 68">
            <a:extLst>
              <a:ext uri="{FF2B5EF4-FFF2-40B4-BE49-F238E27FC236}">
                <a16:creationId xmlns:a16="http://schemas.microsoft.com/office/drawing/2014/main" id="{C69E0EDF-35ED-E5DE-8B59-3FC80A91F0B8}"/>
              </a:ext>
            </a:extLst>
          </p:cNvPr>
          <p:cNvGrpSpPr/>
          <p:nvPr/>
        </p:nvGrpSpPr>
        <p:grpSpPr>
          <a:xfrm>
            <a:off x="1821221" y="1150894"/>
            <a:ext cx="7294787" cy="4823690"/>
            <a:chOff x="1821221" y="1150894"/>
            <a:chExt cx="7294787" cy="482369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2192100-01B9-C650-093B-55BB7B73ABD3}"/>
                    </a:ext>
                  </a:extLst>
                </p:cNvPr>
                <p:cNvSpPr txBox="1"/>
                <p:nvPr/>
              </p:nvSpPr>
              <p:spPr>
                <a:xfrm>
                  <a:off x="1821221" y="3137950"/>
                  <a:ext cx="5847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𝑤</m:t>
                            </m:r>
                          </m:e>
                          <m:sub>
                            <m:r>
                              <a:rPr lang="it-IT" b="0" i="1" smtClean="0">
                                <a:latin typeface="Cambria Math" panose="02040503050406030204" pitchFamily="18" charset="0"/>
                              </a:rPr>
                              <m:t>𝑠𝑒𝑐</m:t>
                            </m:r>
                          </m:sub>
                        </m:sSub>
                      </m:oMath>
                    </m:oMathPara>
                  </a14:m>
                  <a:endParaRPr lang="it-IT" dirty="0"/>
                </a:p>
              </p:txBody>
            </p:sp>
          </mc:Choice>
          <mc:Fallback xmlns="">
            <p:sp>
              <p:nvSpPr>
                <p:cNvPr id="11" name="TextBox 10">
                  <a:extLst>
                    <a:ext uri="{FF2B5EF4-FFF2-40B4-BE49-F238E27FC236}">
                      <a16:creationId xmlns:a16="http://schemas.microsoft.com/office/drawing/2014/main" id="{B2192100-01B9-C650-093B-55BB7B73ABD3}"/>
                    </a:ext>
                  </a:extLst>
                </p:cNvPr>
                <p:cNvSpPr txBox="1">
                  <a:spLocks noRot="1" noChangeAspect="1" noMove="1" noResize="1" noEditPoints="1" noAdjustHandles="1" noChangeArrowheads="1" noChangeShapeType="1" noTextEdit="1"/>
                </p:cNvSpPr>
                <p:nvPr/>
              </p:nvSpPr>
              <p:spPr>
                <a:xfrm>
                  <a:off x="1821221" y="3137950"/>
                  <a:ext cx="584717" cy="369332"/>
                </a:xfrm>
                <a:prstGeom prst="rect">
                  <a:avLst/>
                </a:prstGeom>
                <a:blipFill>
                  <a:blip r:embed="rId4"/>
                  <a:stretch>
                    <a:fillRect/>
                  </a:stretch>
                </a:blipFill>
              </p:spPr>
              <p:txBody>
                <a:bodyPr/>
                <a:lstStyle/>
                <a:p>
                  <a:r>
                    <a:rPr lang="it-IT">
                      <a:noFill/>
                    </a:rPr>
                    <a:t> </a:t>
                  </a:r>
                </a:p>
              </p:txBody>
            </p:sp>
          </mc:Fallback>
        </mc:AlternateContent>
        <p:cxnSp>
          <p:nvCxnSpPr>
            <p:cNvPr id="5" name="Straight Arrow Connector 4">
              <a:extLst>
                <a:ext uri="{FF2B5EF4-FFF2-40B4-BE49-F238E27FC236}">
                  <a16:creationId xmlns:a16="http://schemas.microsoft.com/office/drawing/2014/main" id="{5A843505-4AF8-30F4-6134-B83912092AA8}"/>
                </a:ext>
              </a:extLst>
            </p:cNvPr>
            <p:cNvCxnSpPr>
              <a:cxnSpLocks/>
            </p:cNvCxnSpPr>
            <p:nvPr/>
          </p:nvCxnSpPr>
          <p:spPr>
            <a:xfrm>
              <a:off x="2461923" y="5605252"/>
              <a:ext cx="665408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497A99C-81D2-FC7A-AA06-57F701C1B36E}"/>
                </a:ext>
              </a:extLst>
            </p:cNvPr>
            <p:cNvCxnSpPr>
              <a:cxnSpLocks/>
            </p:cNvCxnSpPr>
            <p:nvPr/>
          </p:nvCxnSpPr>
          <p:spPr>
            <a:xfrm flipV="1">
              <a:off x="2461923" y="1156996"/>
              <a:ext cx="0" cy="44482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2041E7-FA2E-914D-3040-94FE5CF6E791}"/>
                    </a:ext>
                  </a:extLst>
                </p:cNvPr>
                <p:cNvSpPr txBox="1"/>
                <p:nvPr/>
              </p:nvSpPr>
              <p:spPr>
                <a:xfrm>
                  <a:off x="5322950" y="5605252"/>
                  <a:ext cx="131872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i="1" smtClean="0">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rPr>
                              <m:t>𝑑𝑜𝑚</m:t>
                            </m:r>
                          </m:sub>
                        </m:sSub>
                      </m:oMath>
                    </m:oMathPara>
                  </a14:m>
                  <a:endParaRPr lang="it-IT" dirty="0"/>
                </a:p>
              </p:txBody>
            </p:sp>
          </mc:Choice>
          <mc:Fallback xmlns="">
            <p:sp>
              <p:nvSpPr>
                <p:cNvPr id="10" name="TextBox 9">
                  <a:extLst>
                    <a:ext uri="{FF2B5EF4-FFF2-40B4-BE49-F238E27FC236}">
                      <a16:creationId xmlns:a16="http://schemas.microsoft.com/office/drawing/2014/main" id="{8C2041E7-FA2E-914D-3040-94FE5CF6E791}"/>
                    </a:ext>
                  </a:extLst>
                </p:cNvPr>
                <p:cNvSpPr txBox="1">
                  <a:spLocks noRot="1" noChangeAspect="1" noMove="1" noResize="1" noEditPoints="1" noAdjustHandles="1" noChangeArrowheads="1" noChangeShapeType="1" noTextEdit="1"/>
                </p:cNvSpPr>
                <p:nvPr/>
              </p:nvSpPr>
              <p:spPr>
                <a:xfrm>
                  <a:off x="5322950" y="5605252"/>
                  <a:ext cx="1318727" cy="369332"/>
                </a:xfrm>
                <a:prstGeom prst="rect">
                  <a:avLst/>
                </a:prstGeom>
                <a:blipFill>
                  <a:blip r:embed="rId5"/>
                  <a:stretch>
                    <a:fillRect b="-131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07AD338-6A81-263E-FB05-8FC5284325A3}"/>
                    </a:ext>
                  </a:extLst>
                </p:cNvPr>
                <p:cNvSpPr txBox="1"/>
                <p:nvPr/>
              </p:nvSpPr>
              <p:spPr>
                <a:xfrm>
                  <a:off x="2113580" y="1252747"/>
                  <a:ext cx="292358"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it-IT" sz="1400" i="1" smtClean="0">
                            <a:latin typeface="Cambria Math" panose="02040503050406030204" pitchFamily="18" charset="0"/>
                          </a:rPr>
                          <m:t>1</m:t>
                        </m:r>
                      </m:oMath>
                    </m:oMathPara>
                  </a14:m>
                  <a:endParaRPr lang="it-IT" sz="1400" dirty="0"/>
                </a:p>
              </p:txBody>
            </p:sp>
          </mc:Choice>
          <mc:Fallback xmlns="">
            <p:sp>
              <p:nvSpPr>
                <p:cNvPr id="12" name="TextBox 11">
                  <a:extLst>
                    <a:ext uri="{FF2B5EF4-FFF2-40B4-BE49-F238E27FC236}">
                      <a16:creationId xmlns:a16="http://schemas.microsoft.com/office/drawing/2014/main" id="{107AD338-6A81-263E-FB05-8FC5284325A3}"/>
                    </a:ext>
                  </a:extLst>
                </p:cNvPr>
                <p:cNvSpPr txBox="1">
                  <a:spLocks noRot="1" noChangeAspect="1" noMove="1" noResize="1" noEditPoints="1" noAdjustHandles="1" noChangeArrowheads="1" noChangeShapeType="1" noTextEdit="1"/>
                </p:cNvSpPr>
                <p:nvPr/>
              </p:nvSpPr>
              <p:spPr>
                <a:xfrm>
                  <a:off x="2113580" y="1252747"/>
                  <a:ext cx="292358" cy="307777"/>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BEEDBC-0504-56D4-73C7-B3889C349401}"/>
                    </a:ext>
                  </a:extLst>
                </p:cNvPr>
                <p:cNvSpPr txBox="1"/>
                <p:nvPr/>
              </p:nvSpPr>
              <p:spPr>
                <a:xfrm>
                  <a:off x="2058955" y="5548994"/>
                  <a:ext cx="5847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0</m:t>
                        </m:r>
                      </m:oMath>
                    </m:oMathPara>
                  </a14:m>
                  <a:endParaRPr lang="it-IT" dirty="0"/>
                </a:p>
              </p:txBody>
            </p:sp>
          </mc:Choice>
          <mc:Fallback xmlns="">
            <p:sp>
              <p:nvSpPr>
                <p:cNvPr id="13" name="TextBox 12">
                  <a:extLst>
                    <a:ext uri="{FF2B5EF4-FFF2-40B4-BE49-F238E27FC236}">
                      <a16:creationId xmlns:a16="http://schemas.microsoft.com/office/drawing/2014/main" id="{99BEEDBC-0504-56D4-73C7-B3889C349401}"/>
                    </a:ext>
                  </a:extLst>
                </p:cNvPr>
                <p:cNvSpPr txBox="1">
                  <a:spLocks noRot="1" noChangeAspect="1" noMove="1" noResize="1" noEditPoints="1" noAdjustHandles="1" noChangeArrowheads="1" noChangeShapeType="1" noTextEdit="1"/>
                </p:cNvSpPr>
                <p:nvPr/>
              </p:nvSpPr>
              <p:spPr>
                <a:xfrm>
                  <a:off x="2058955" y="5548994"/>
                  <a:ext cx="584717" cy="307777"/>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13FD8AE-1066-F660-1451-B8E2654D7AE9}"/>
                    </a:ext>
                  </a:extLst>
                </p:cNvPr>
                <p:cNvSpPr txBox="1"/>
                <p:nvPr/>
              </p:nvSpPr>
              <p:spPr>
                <a:xfrm>
                  <a:off x="8531291" y="5605252"/>
                  <a:ext cx="5847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20</m:t>
                        </m:r>
                      </m:oMath>
                    </m:oMathPara>
                  </a14:m>
                  <a:endParaRPr lang="it-IT" dirty="0"/>
                </a:p>
              </p:txBody>
            </p:sp>
          </mc:Choice>
          <mc:Fallback xmlns="">
            <p:sp>
              <p:nvSpPr>
                <p:cNvPr id="14" name="TextBox 13">
                  <a:extLst>
                    <a:ext uri="{FF2B5EF4-FFF2-40B4-BE49-F238E27FC236}">
                      <a16:creationId xmlns:a16="http://schemas.microsoft.com/office/drawing/2014/main" id="{A13FD8AE-1066-F660-1451-B8E2654D7AE9}"/>
                    </a:ext>
                  </a:extLst>
                </p:cNvPr>
                <p:cNvSpPr txBox="1">
                  <a:spLocks noRot="1" noChangeAspect="1" noMove="1" noResize="1" noEditPoints="1" noAdjustHandles="1" noChangeArrowheads="1" noChangeShapeType="1" noTextEdit="1"/>
                </p:cNvSpPr>
                <p:nvPr/>
              </p:nvSpPr>
              <p:spPr>
                <a:xfrm>
                  <a:off x="8531291" y="5605252"/>
                  <a:ext cx="584717" cy="307777"/>
                </a:xfrm>
                <a:prstGeom prst="rect">
                  <a:avLst/>
                </a:prstGeom>
                <a:blipFill>
                  <a:blip r:embed="rId8"/>
                  <a:stretch>
                    <a:fillRect/>
                  </a:stretch>
                </a:blipFill>
              </p:spPr>
              <p:txBody>
                <a:bodyPr/>
                <a:lstStyle/>
                <a:p>
                  <a:r>
                    <a:rPr lang="it-IT">
                      <a:noFill/>
                    </a:rPr>
                    <a:t> </a:t>
                  </a:r>
                </a:p>
              </p:txBody>
            </p:sp>
          </mc:Fallback>
        </mc:AlternateContent>
        <p:pic>
          <p:nvPicPr>
            <p:cNvPr id="16" name="Picture 15" descr="A picture containing orange, blue, fabric, close&#10;&#10;Description automatically generated">
              <a:extLst>
                <a:ext uri="{FF2B5EF4-FFF2-40B4-BE49-F238E27FC236}">
                  <a16:creationId xmlns:a16="http://schemas.microsoft.com/office/drawing/2014/main" id="{26449B0A-4440-DD83-EDA8-856C3C05E9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7909" y="4097623"/>
              <a:ext cx="1441379" cy="1451371"/>
            </a:xfrm>
            <a:prstGeom prst="rect">
              <a:avLst/>
            </a:prstGeom>
          </p:spPr>
        </p:pic>
        <p:pic>
          <p:nvPicPr>
            <p:cNvPr id="20" name="Picture 19" descr="A picture containing text, fabric&#10;&#10;Description automatically generated">
              <a:extLst>
                <a:ext uri="{FF2B5EF4-FFF2-40B4-BE49-F238E27FC236}">
                  <a16:creationId xmlns:a16="http://schemas.microsoft.com/office/drawing/2014/main" id="{416308E9-E689-7ABB-37B8-E0BB83BDD4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4818" y="4070650"/>
              <a:ext cx="1475791" cy="1478344"/>
            </a:xfrm>
            <a:prstGeom prst="rect">
              <a:avLst/>
            </a:prstGeom>
          </p:spPr>
        </p:pic>
        <p:pic>
          <p:nvPicPr>
            <p:cNvPr id="30" name="Picture 29" descr="A picture containing orange, blue, fabric, close&#10;&#10;Description automatically generated">
              <a:extLst>
                <a:ext uri="{FF2B5EF4-FFF2-40B4-BE49-F238E27FC236}">
                  <a16:creationId xmlns:a16="http://schemas.microsoft.com/office/drawing/2014/main" id="{1613EE39-1EF4-4854-686E-711CD68D69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31715" y="1284568"/>
              <a:ext cx="1441379" cy="1451371"/>
            </a:xfrm>
            <a:prstGeom prst="rect">
              <a:avLst/>
            </a:prstGeom>
          </p:spPr>
        </p:pic>
        <p:cxnSp>
          <p:nvCxnSpPr>
            <p:cNvPr id="33" name="Straight Arrow Connector 32">
              <a:extLst>
                <a:ext uri="{FF2B5EF4-FFF2-40B4-BE49-F238E27FC236}">
                  <a16:creationId xmlns:a16="http://schemas.microsoft.com/office/drawing/2014/main" id="{0DE0A03D-6900-5E69-3928-8367761CCB5F}"/>
                </a:ext>
              </a:extLst>
            </p:cNvPr>
            <p:cNvCxnSpPr>
              <a:cxnSpLocks/>
            </p:cNvCxnSpPr>
            <p:nvPr/>
          </p:nvCxnSpPr>
          <p:spPr>
            <a:xfrm flipV="1">
              <a:off x="3973094" y="1354341"/>
              <a:ext cx="3584701" cy="147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descr="Qr code&#10;&#10;Description automatically generated">
              <a:extLst>
                <a:ext uri="{FF2B5EF4-FFF2-40B4-BE49-F238E27FC236}">
                  <a16:creationId xmlns:a16="http://schemas.microsoft.com/office/drawing/2014/main" id="{B6E0B721-2D3F-93B6-6A7A-49750E3503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1392" y="1293064"/>
              <a:ext cx="1477782" cy="1493256"/>
            </a:xfrm>
            <a:prstGeom prst="rect">
              <a:avLst/>
            </a:prstGeom>
          </p:spPr>
        </p:pic>
        <p:cxnSp>
          <p:nvCxnSpPr>
            <p:cNvPr id="42" name="Straight Arrow Connector 41">
              <a:extLst>
                <a:ext uri="{FF2B5EF4-FFF2-40B4-BE49-F238E27FC236}">
                  <a16:creationId xmlns:a16="http://schemas.microsoft.com/office/drawing/2014/main" id="{1B03CF40-6BF4-8994-51EA-523AA807726C}"/>
                </a:ext>
              </a:extLst>
            </p:cNvPr>
            <p:cNvCxnSpPr>
              <a:cxnSpLocks/>
              <a:endCxn id="20" idx="1"/>
            </p:cNvCxnSpPr>
            <p:nvPr/>
          </p:nvCxnSpPr>
          <p:spPr>
            <a:xfrm flipV="1">
              <a:off x="3959288" y="4809822"/>
              <a:ext cx="3535530" cy="3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picture containing text, fabric, close&#10;&#10;Description automatically generated">
              <a:extLst>
                <a:ext uri="{FF2B5EF4-FFF2-40B4-BE49-F238E27FC236}">
                  <a16:creationId xmlns:a16="http://schemas.microsoft.com/office/drawing/2014/main" id="{B0688F4D-ECD3-B473-4AEE-AAA94CF6C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0049" y="1751976"/>
              <a:ext cx="711358" cy="712584"/>
            </a:xfrm>
            <a:prstGeom prst="rect">
              <a:avLst/>
            </a:prstGeom>
          </p:spPr>
        </p:pic>
        <p:pic>
          <p:nvPicPr>
            <p:cNvPr id="45" name="Picture 44">
              <a:extLst>
                <a:ext uri="{FF2B5EF4-FFF2-40B4-BE49-F238E27FC236}">
                  <a16:creationId xmlns:a16="http://schemas.microsoft.com/office/drawing/2014/main" id="{F8D29702-7B5B-32FA-CDCD-AB303D08FE7C}"/>
                </a:ext>
              </a:extLst>
            </p:cNvPr>
            <p:cNvPicPr>
              <a:picLocks noChangeAspect="1"/>
            </p:cNvPicPr>
            <p:nvPr/>
          </p:nvPicPr>
          <p:blipFill>
            <a:blip r:embed="rId12"/>
            <a:stretch>
              <a:fillRect/>
            </a:stretch>
          </p:blipFill>
          <p:spPr>
            <a:xfrm>
              <a:off x="7955937" y="2909917"/>
              <a:ext cx="704698" cy="707684"/>
            </a:xfrm>
            <a:prstGeom prst="rect">
              <a:avLst/>
            </a:prstGeom>
          </p:spPr>
        </p:pic>
        <p:cxnSp>
          <p:nvCxnSpPr>
            <p:cNvPr id="46" name="Straight Arrow Connector 45">
              <a:extLst>
                <a:ext uri="{FF2B5EF4-FFF2-40B4-BE49-F238E27FC236}">
                  <a16:creationId xmlns:a16="http://schemas.microsoft.com/office/drawing/2014/main" id="{7DA95C86-D10A-31C2-F6D4-C73C98C253F9}"/>
                </a:ext>
              </a:extLst>
            </p:cNvPr>
            <p:cNvCxnSpPr>
              <a:cxnSpLocks/>
            </p:cNvCxnSpPr>
            <p:nvPr/>
          </p:nvCxnSpPr>
          <p:spPr>
            <a:xfrm flipV="1">
              <a:off x="3941156" y="2483697"/>
              <a:ext cx="2748893" cy="16635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B8EEBE4-B825-D642-0232-941CA3726493}"/>
                </a:ext>
              </a:extLst>
            </p:cNvPr>
            <p:cNvCxnSpPr>
              <a:cxnSpLocks/>
              <a:endCxn id="45" idx="1"/>
            </p:cNvCxnSpPr>
            <p:nvPr/>
          </p:nvCxnSpPr>
          <p:spPr>
            <a:xfrm flipV="1">
              <a:off x="3959288" y="3263759"/>
              <a:ext cx="3996649" cy="88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3247AFE-F052-59BB-8690-083FBEB2C16F}"/>
                </a:ext>
              </a:extLst>
            </p:cNvPr>
            <p:cNvSpPr/>
            <p:nvPr/>
          </p:nvSpPr>
          <p:spPr>
            <a:xfrm>
              <a:off x="5247084" y="4323788"/>
              <a:ext cx="1169174" cy="40689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Fig 1 (bottom)</a:t>
              </a:r>
            </a:p>
          </p:txBody>
        </p:sp>
        <p:sp>
          <p:nvSpPr>
            <p:cNvPr id="64" name="Rectangle: Rounded Corners 63">
              <a:extLst>
                <a:ext uri="{FF2B5EF4-FFF2-40B4-BE49-F238E27FC236}">
                  <a16:creationId xmlns:a16="http://schemas.microsoft.com/office/drawing/2014/main" id="{60E730E2-26E9-6246-ECC1-97BFFA0F3C13}"/>
                </a:ext>
              </a:extLst>
            </p:cNvPr>
            <p:cNvSpPr/>
            <p:nvPr/>
          </p:nvSpPr>
          <p:spPr>
            <a:xfrm>
              <a:off x="5353548" y="1150894"/>
              <a:ext cx="1062710" cy="40689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Fig 1 </a:t>
              </a:r>
            </a:p>
            <a:p>
              <a:pPr algn="ctr"/>
              <a:r>
                <a:rPr lang="it-IT" sz="1400" dirty="0">
                  <a:solidFill>
                    <a:schemeClr val="tx1"/>
                  </a:solidFill>
                </a:rPr>
                <a:t>(top)</a:t>
              </a:r>
            </a:p>
          </p:txBody>
        </p:sp>
        <p:sp>
          <p:nvSpPr>
            <p:cNvPr id="65" name="Rectangle: Rounded Corners 64">
              <a:extLst>
                <a:ext uri="{FF2B5EF4-FFF2-40B4-BE49-F238E27FC236}">
                  <a16:creationId xmlns:a16="http://schemas.microsoft.com/office/drawing/2014/main" id="{811F743F-ACD5-FC09-E54C-53E4B85A1833}"/>
                </a:ext>
              </a:extLst>
            </p:cNvPr>
            <p:cNvSpPr/>
            <p:nvPr/>
          </p:nvSpPr>
          <p:spPr>
            <a:xfrm>
              <a:off x="5493833" y="2684066"/>
              <a:ext cx="976963" cy="42064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Fig 4 (liberal)</a:t>
              </a:r>
            </a:p>
          </p:txBody>
        </p:sp>
        <p:sp>
          <p:nvSpPr>
            <p:cNvPr id="66" name="Rectangle: Rounded Corners 65">
              <a:extLst>
                <a:ext uri="{FF2B5EF4-FFF2-40B4-BE49-F238E27FC236}">
                  <a16:creationId xmlns:a16="http://schemas.microsoft.com/office/drawing/2014/main" id="{93110ECF-8406-88BA-88DF-4197F7353FC1}"/>
                </a:ext>
              </a:extLst>
            </p:cNvPr>
            <p:cNvSpPr/>
            <p:nvPr/>
          </p:nvSpPr>
          <p:spPr>
            <a:xfrm>
              <a:off x="6359645" y="3272198"/>
              <a:ext cx="1265661" cy="42064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Fig 5 (conservative)</a:t>
              </a:r>
            </a:p>
          </p:txBody>
        </p:sp>
        <p:sp>
          <p:nvSpPr>
            <p:cNvPr id="67" name="Rectangle: Rounded Corners 66">
              <a:extLst>
                <a:ext uri="{FF2B5EF4-FFF2-40B4-BE49-F238E27FC236}">
                  <a16:creationId xmlns:a16="http://schemas.microsoft.com/office/drawing/2014/main" id="{D425841B-E0BD-2950-1C4A-BC459B8139A3}"/>
                </a:ext>
              </a:extLst>
            </p:cNvPr>
            <p:cNvSpPr/>
            <p:nvPr/>
          </p:nvSpPr>
          <p:spPr>
            <a:xfrm>
              <a:off x="4862927" y="4901586"/>
              <a:ext cx="1937487" cy="40689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Fig 2</a:t>
              </a:r>
            </a:p>
            <a:p>
              <a:pPr algn="ctr"/>
              <a:r>
                <a:rPr lang="it-IT" sz="1400" dirty="0">
                  <a:solidFill>
                    <a:schemeClr val="tx1"/>
                  </a:solidFill>
                </a:rPr>
                <a:t>(liberal) (conservative)</a:t>
              </a:r>
            </a:p>
          </p:txBody>
        </p:sp>
      </p:grpSp>
    </p:spTree>
    <p:extLst>
      <p:ext uri="{BB962C8B-B14F-4D97-AF65-F5344CB8AC3E}">
        <p14:creationId xmlns:p14="http://schemas.microsoft.com/office/powerpoint/2010/main" val="3671982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5DA97-C9C9-F445-7941-66EC3C25E5CC}"/>
              </a:ext>
            </a:extLst>
          </p:cNvPr>
          <p:cNvPicPr>
            <a:picLocks noChangeAspect="1"/>
          </p:cNvPicPr>
          <p:nvPr/>
        </p:nvPicPr>
        <p:blipFill>
          <a:blip r:embed="rId2"/>
          <a:stretch>
            <a:fillRect/>
          </a:stretch>
        </p:blipFill>
        <p:spPr>
          <a:xfrm>
            <a:off x="2398455" y="950761"/>
            <a:ext cx="7395089" cy="4956478"/>
          </a:xfrm>
          <a:prstGeom prst="rect">
            <a:avLst/>
          </a:prstGeom>
        </p:spPr>
      </p:pic>
    </p:spTree>
    <p:extLst>
      <p:ext uri="{BB962C8B-B14F-4D97-AF65-F5344CB8AC3E}">
        <p14:creationId xmlns:p14="http://schemas.microsoft.com/office/powerpoint/2010/main" val="738651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F9C51-BFB3-4141-52CA-0EFCBC58D12F}"/>
              </a:ext>
            </a:extLst>
          </p:cNvPr>
          <p:cNvSpPr>
            <a:spLocks noGrp="1"/>
          </p:cNvSpPr>
          <p:nvPr>
            <p:ph type="title"/>
          </p:nvPr>
        </p:nvSpPr>
        <p:spPr>
          <a:xfrm>
            <a:off x="1062135" y="2548489"/>
            <a:ext cx="10515600" cy="1325563"/>
          </a:xfrm>
        </p:spPr>
        <p:txBody>
          <a:bodyPr/>
          <a:lstStyle/>
          <a:p>
            <a:r>
              <a:rPr lang="it-IT" dirty="0"/>
              <a:t>Back slides</a:t>
            </a:r>
          </a:p>
        </p:txBody>
      </p:sp>
    </p:spTree>
    <p:extLst>
      <p:ext uri="{BB962C8B-B14F-4D97-AF65-F5344CB8AC3E}">
        <p14:creationId xmlns:p14="http://schemas.microsoft.com/office/powerpoint/2010/main" val="340682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04836D0-B73F-4094-AE1B-DBC317D2579A}"/>
              </a:ext>
            </a:extLst>
          </p:cNvPr>
          <p:cNvGraphicFramePr>
            <a:graphicFrameLocks noGrp="1"/>
          </p:cNvGraphicFramePr>
          <p:nvPr/>
        </p:nvGraphicFramePr>
        <p:xfrm>
          <a:off x="2320413" y="1142999"/>
          <a:ext cx="6174658" cy="3588776"/>
        </p:xfrm>
        <a:graphic>
          <a:graphicData uri="http://schemas.openxmlformats.org/drawingml/2006/table">
            <a:tbl>
              <a:tblPr firstRow="1" bandRow="1">
                <a:tableStyleId>{5C22544A-7EE6-4342-B048-85BDC9FD1C3A}</a:tableStyleId>
              </a:tblPr>
              <a:tblGrid>
                <a:gridCol w="3087329">
                  <a:extLst>
                    <a:ext uri="{9D8B030D-6E8A-4147-A177-3AD203B41FA5}">
                      <a16:colId xmlns:a16="http://schemas.microsoft.com/office/drawing/2014/main" val="814254373"/>
                    </a:ext>
                  </a:extLst>
                </a:gridCol>
                <a:gridCol w="3087329">
                  <a:extLst>
                    <a:ext uri="{9D8B030D-6E8A-4147-A177-3AD203B41FA5}">
                      <a16:colId xmlns:a16="http://schemas.microsoft.com/office/drawing/2014/main" val="3773158801"/>
                    </a:ext>
                  </a:extLst>
                </a:gridCol>
              </a:tblGrid>
              <a:tr h="1794388">
                <a:tc>
                  <a:txBody>
                    <a:bodyPr/>
                    <a:lstStyle/>
                    <a:p>
                      <a:pPr algn="ctr"/>
                      <a:endParaRPr lang="en-US" b="0" dirty="0">
                        <a:solidFill>
                          <a:schemeClr val="tx1"/>
                        </a:solidFill>
                      </a:endParaRPr>
                    </a:p>
                  </a:txBody>
                  <a:tcPr>
                    <a:lnL w="12700" cap="flat" cmpd="sng" algn="ctr">
                      <a:no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no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lnL w="12700" cap="flat" cmpd="sng" algn="ctr">
                      <a:solidFill>
                        <a:schemeClr val="tx1"/>
                      </a:solid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1920798"/>
                  </a:ext>
                </a:extLst>
              </a:tr>
              <a:tr h="1794388">
                <a:tc>
                  <a:txBody>
                    <a:bodyPr/>
                    <a:lstStyle/>
                    <a:p>
                      <a:pPr algn="ctr"/>
                      <a:endParaRPr lang="en-US" dirty="0"/>
                    </a:p>
                  </a:txBody>
                  <a:tcPr anchor="b">
                    <a:lnL w="12700" cap="flat" cmpd="sng" algn="ctr">
                      <a:no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solidFill>
                          <a:schemeClr val="tx1"/>
                        </a:solidFill>
                      </a:endParaRPr>
                    </a:p>
                  </a:txBody>
                  <a:tcPr anchor="b">
                    <a:lnL w="12700" cap="flat" cmpd="sng" algn="ctr">
                      <a:solidFill>
                        <a:schemeClr val="tx1"/>
                      </a:solidFill>
                      <a:prstDash val="dot"/>
                      <a:round/>
                      <a:headEnd type="none" w="med" len="med"/>
                      <a:tailEnd type="none" w="med" len="med"/>
                    </a:lnL>
                    <a:lnR w="12700" cap="flat" cmpd="sng" algn="ctr">
                      <a:no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7812218"/>
                  </a:ext>
                </a:extLst>
              </a:tr>
            </a:tbl>
          </a:graphicData>
        </a:graphic>
      </p:graphicFrame>
      <p:graphicFrame>
        <p:nvGraphicFramePr>
          <p:cNvPr id="7" name="Table 7">
            <a:extLst>
              <a:ext uri="{FF2B5EF4-FFF2-40B4-BE49-F238E27FC236}">
                <a16:creationId xmlns:a16="http://schemas.microsoft.com/office/drawing/2014/main" id="{2FEA5563-FE21-4718-9584-C1E73A3CCD3C}"/>
              </a:ext>
            </a:extLst>
          </p:cNvPr>
          <p:cNvGraphicFramePr>
            <a:graphicFrameLocks noGrp="1"/>
          </p:cNvGraphicFramePr>
          <p:nvPr/>
        </p:nvGraphicFramePr>
        <p:xfrm>
          <a:off x="3421626" y="1661650"/>
          <a:ext cx="3972232" cy="2551474"/>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357735656"/>
                    </a:ext>
                  </a:extLst>
                </a:gridCol>
                <a:gridCol w="1986116">
                  <a:extLst>
                    <a:ext uri="{9D8B030D-6E8A-4147-A177-3AD203B41FA5}">
                      <a16:colId xmlns:a16="http://schemas.microsoft.com/office/drawing/2014/main" val="1597949760"/>
                    </a:ext>
                  </a:extLst>
                </a:gridCol>
              </a:tblGrid>
              <a:tr h="1275737">
                <a:tc>
                  <a:txBody>
                    <a:bodyPr/>
                    <a:lstStyle/>
                    <a:p>
                      <a:r>
                        <a:rPr lang="en-US" b="0"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pPr algn="r"/>
                      <a:r>
                        <a:rPr lang="en-US"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extLst>
                  <a:ext uri="{0D108BD9-81ED-4DB2-BD59-A6C34878D82A}">
                    <a16:rowId xmlns:a16="http://schemas.microsoft.com/office/drawing/2014/main" val="3195069408"/>
                  </a:ext>
                </a:extLst>
              </a:tr>
              <a:tr h="1275737">
                <a:tc>
                  <a:txBody>
                    <a:bodyPr/>
                    <a:lstStyle/>
                    <a:p>
                      <a:pPr algn="l"/>
                      <a:r>
                        <a:rPr lang="en-US" dirty="0">
                          <a:solidFill>
                            <a:schemeClr val="tx1"/>
                          </a:solidFill>
                        </a:rPr>
                        <a:t>40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pPr algn="r"/>
                      <a:r>
                        <a:rPr lang="en-US" dirty="0"/>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extLst>
                  <a:ext uri="{0D108BD9-81ED-4DB2-BD59-A6C34878D82A}">
                    <a16:rowId xmlns:a16="http://schemas.microsoft.com/office/drawing/2014/main" val="4138243906"/>
                  </a:ext>
                </a:extLst>
              </a:tr>
            </a:tbl>
          </a:graphicData>
        </a:graphic>
      </p:graphicFrame>
      <p:graphicFrame>
        <p:nvGraphicFramePr>
          <p:cNvPr id="5" name="Table 5">
            <a:extLst>
              <a:ext uri="{FF2B5EF4-FFF2-40B4-BE49-F238E27FC236}">
                <a16:creationId xmlns:a16="http://schemas.microsoft.com/office/drawing/2014/main" id="{C4EDC018-7441-4B71-B624-9A9B0DE80674}"/>
              </a:ext>
            </a:extLst>
          </p:cNvPr>
          <p:cNvGraphicFramePr>
            <a:graphicFrameLocks noGrp="1"/>
          </p:cNvGraphicFramePr>
          <p:nvPr/>
        </p:nvGraphicFramePr>
        <p:xfrm>
          <a:off x="3785418" y="1983657"/>
          <a:ext cx="3244648" cy="1897626"/>
        </p:xfrm>
        <a:graphic>
          <a:graphicData uri="http://schemas.openxmlformats.org/drawingml/2006/table">
            <a:tbl>
              <a:tblPr firstRow="1" bandRow="1">
                <a:tableStyleId>{5C22544A-7EE6-4342-B048-85BDC9FD1C3A}</a:tableStyleId>
              </a:tblPr>
              <a:tblGrid>
                <a:gridCol w="1622324">
                  <a:extLst>
                    <a:ext uri="{9D8B030D-6E8A-4147-A177-3AD203B41FA5}">
                      <a16:colId xmlns:a16="http://schemas.microsoft.com/office/drawing/2014/main" val="538935932"/>
                    </a:ext>
                  </a:extLst>
                </a:gridCol>
                <a:gridCol w="1622324">
                  <a:extLst>
                    <a:ext uri="{9D8B030D-6E8A-4147-A177-3AD203B41FA5}">
                      <a16:colId xmlns:a16="http://schemas.microsoft.com/office/drawing/2014/main" val="1409115721"/>
                    </a:ext>
                  </a:extLst>
                </a:gridCol>
              </a:tblGrid>
              <a:tr h="948813">
                <a:tc>
                  <a:txBody>
                    <a:bodyPr/>
                    <a:lstStyle/>
                    <a:p>
                      <a:r>
                        <a:rPr lang="en-US" b="0" dirty="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a:r>
                        <a:rPr lang="en-US" b="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475945569"/>
                  </a:ext>
                </a:extLst>
              </a:tr>
              <a:tr h="948813">
                <a:tc>
                  <a:txBody>
                    <a:bodyPr/>
                    <a:lstStyle/>
                    <a:p>
                      <a:r>
                        <a:rPr lang="en-US" dirty="0">
                          <a:solidFill>
                            <a:schemeClr val="tx1"/>
                          </a:solidFill>
                        </a:rPr>
                        <a:t>35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a:r>
                        <a:rPr lang="en-US" dirty="0"/>
                        <a:t>15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164797677"/>
                  </a:ext>
                </a:extLst>
              </a:tr>
            </a:tbl>
          </a:graphicData>
        </a:graphic>
      </p:graphicFrame>
      <p:graphicFrame>
        <p:nvGraphicFramePr>
          <p:cNvPr id="4" name="Table 4">
            <a:extLst>
              <a:ext uri="{FF2B5EF4-FFF2-40B4-BE49-F238E27FC236}">
                <a16:creationId xmlns:a16="http://schemas.microsoft.com/office/drawing/2014/main" id="{94AEF63C-2610-4AB2-AA1D-8D9926A5BE8A}"/>
              </a:ext>
            </a:extLst>
          </p:cNvPr>
          <p:cNvGraphicFramePr>
            <a:graphicFrameLocks noGrp="1"/>
          </p:cNvGraphicFramePr>
          <p:nvPr/>
        </p:nvGraphicFramePr>
        <p:xfrm>
          <a:off x="4208207" y="2278624"/>
          <a:ext cx="2408904" cy="1307692"/>
        </p:xfrm>
        <a:graphic>
          <a:graphicData uri="http://schemas.openxmlformats.org/drawingml/2006/table">
            <a:tbl>
              <a:tblPr firstRow="1" bandRow="1">
                <a:tableStyleId>{2D5ABB26-0587-4C30-8999-92F81FD0307C}</a:tableStyleId>
              </a:tblPr>
              <a:tblGrid>
                <a:gridCol w="1204452">
                  <a:extLst>
                    <a:ext uri="{9D8B030D-6E8A-4147-A177-3AD203B41FA5}">
                      <a16:colId xmlns:a16="http://schemas.microsoft.com/office/drawing/2014/main" val="788026327"/>
                    </a:ext>
                  </a:extLst>
                </a:gridCol>
                <a:gridCol w="1204452">
                  <a:extLst>
                    <a:ext uri="{9D8B030D-6E8A-4147-A177-3AD203B41FA5}">
                      <a16:colId xmlns:a16="http://schemas.microsoft.com/office/drawing/2014/main" val="3513504364"/>
                    </a:ext>
                  </a:extLst>
                </a:gridCol>
              </a:tblGrid>
              <a:tr h="653846">
                <a:tc>
                  <a:txBody>
                    <a:bodyPr/>
                    <a:lstStyle/>
                    <a:p>
                      <a:r>
                        <a:rPr lang="en-US"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65418490"/>
                  </a:ext>
                </a:extLst>
              </a:tr>
              <a:tr h="653846">
                <a:tc>
                  <a:txBody>
                    <a:bodyPr/>
                    <a:lstStyle/>
                    <a:p>
                      <a:r>
                        <a:rPr lang="en-US" dirty="0"/>
                        <a:t>30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r"/>
                      <a:r>
                        <a:rPr lang="en-US" dirty="0"/>
                        <a:t>20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36759052"/>
                  </a:ext>
                </a:extLst>
              </a:tr>
            </a:tbl>
          </a:graphicData>
        </a:graphic>
      </p:graphicFrame>
      <p:graphicFrame>
        <p:nvGraphicFramePr>
          <p:cNvPr id="2" name="Table 2">
            <a:extLst>
              <a:ext uri="{FF2B5EF4-FFF2-40B4-BE49-F238E27FC236}">
                <a16:creationId xmlns:a16="http://schemas.microsoft.com/office/drawing/2014/main" id="{491B1074-9639-480E-873B-74F8EB60D85C}"/>
              </a:ext>
            </a:extLst>
          </p:cNvPr>
          <p:cNvGraphicFramePr>
            <a:graphicFrameLocks noGrp="1"/>
          </p:cNvGraphicFramePr>
          <p:nvPr/>
        </p:nvGraphicFramePr>
        <p:xfrm>
          <a:off x="4630993" y="2534264"/>
          <a:ext cx="1553498" cy="806246"/>
        </p:xfrm>
        <a:graphic>
          <a:graphicData uri="http://schemas.openxmlformats.org/drawingml/2006/table">
            <a:tbl>
              <a:tblPr firstRow="1" bandRow="1">
                <a:tableStyleId>{5940675A-B579-460E-94D1-54222C63F5DA}</a:tableStyleId>
              </a:tblPr>
              <a:tblGrid>
                <a:gridCol w="776749">
                  <a:extLst>
                    <a:ext uri="{9D8B030D-6E8A-4147-A177-3AD203B41FA5}">
                      <a16:colId xmlns:a16="http://schemas.microsoft.com/office/drawing/2014/main" val="3974224731"/>
                    </a:ext>
                  </a:extLst>
                </a:gridCol>
                <a:gridCol w="776749">
                  <a:extLst>
                    <a:ext uri="{9D8B030D-6E8A-4147-A177-3AD203B41FA5}">
                      <a16:colId xmlns:a16="http://schemas.microsoft.com/office/drawing/2014/main" val="1326649890"/>
                    </a:ext>
                  </a:extLst>
                </a:gridCol>
              </a:tblGrid>
              <a:tr h="403123">
                <a:tc>
                  <a:txBody>
                    <a:bodyPr/>
                    <a:lstStyle/>
                    <a:p>
                      <a:pPr algn="ctr"/>
                      <a:r>
                        <a:rPr lang="en-US" dirty="0"/>
                        <a:t>25</a:t>
                      </a:r>
                    </a:p>
                  </a:txBody>
                  <a:tcPr anchor="ctr">
                    <a:solidFill>
                      <a:schemeClr val="accent4">
                        <a:lumMod val="60000"/>
                        <a:lumOff val="40000"/>
                      </a:schemeClr>
                    </a:solidFill>
                  </a:tcPr>
                </a:tc>
                <a:tc>
                  <a:txBody>
                    <a:bodyPr/>
                    <a:lstStyle/>
                    <a:p>
                      <a:pPr algn="ctr"/>
                      <a:r>
                        <a:rPr lang="en-US" dirty="0"/>
                        <a:t>25</a:t>
                      </a:r>
                    </a:p>
                  </a:txBody>
                  <a:tcPr anchor="ctr">
                    <a:solidFill>
                      <a:schemeClr val="accent4">
                        <a:lumMod val="60000"/>
                        <a:lumOff val="40000"/>
                      </a:schemeClr>
                    </a:solidFill>
                  </a:tcPr>
                </a:tc>
                <a:extLst>
                  <a:ext uri="{0D108BD9-81ED-4DB2-BD59-A6C34878D82A}">
                    <a16:rowId xmlns:a16="http://schemas.microsoft.com/office/drawing/2014/main" val="2017826900"/>
                  </a:ext>
                </a:extLst>
              </a:tr>
              <a:tr h="403123">
                <a:tc>
                  <a:txBody>
                    <a:bodyPr/>
                    <a:lstStyle/>
                    <a:p>
                      <a:pPr algn="ctr"/>
                      <a:r>
                        <a:rPr lang="en-US" dirty="0"/>
                        <a:t>25</a:t>
                      </a:r>
                    </a:p>
                  </a:txBody>
                  <a:tcPr anchor="ctr">
                    <a:solidFill>
                      <a:schemeClr val="accent4">
                        <a:lumMod val="60000"/>
                        <a:lumOff val="40000"/>
                      </a:schemeClr>
                    </a:solidFill>
                  </a:tcPr>
                </a:tc>
                <a:tc>
                  <a:txBody>
                    <a:bodyPr/>
                    <a:lstStyle/>
                    <a:p>
                      <a:pPr algn="ctr"/>
                      <a:r>
                        <a:rPr lang="en-US" dirty="0"/>
                        <a:t>25</a:t>
                      </a:r>
                    </a:p>
                  </a:txBody>
                  <a:tcPr anchor="ctr">
                    <a:solidFill>
                      <a:schemeClr val="accent4">
                        <a:lumMod val="60000"/>
                        <a:lumOff val="40000"/>
                      </a:schemeClr>
                    </a:solidFill>
                  </a:tcPr>
                </a:tc>
                <a:extLst>
                  <a:ext uri="{0D108BD9-81ED-4DB2-BD59-A6C34878D82A}">
                    <a16:rowId xmlns:a16="http://schemas.microsoft.com/office/drawing/2014/main" val="3912175021"/>
                  </a:ext>
                </a:extLst>
              </a:tr>
            </a:tbl>
          </a:graphicData>
        </a:graphic>
      </p:graphicFrame>
      <p:sp>
        <p:nvSpPr>
          <p:cNvPr id="9" name="TextBox 8">
            <a:extLst>
              <a:ext uri="{FF2B5EF4-FFF2-40B4-BE49-F238E27FC236}">
                <a16:creationId xmlns:a16="http://schemas.microsoft.com/office/drawing/2014/main" id="{2A4820EF-DB2F-4C96-B1E3-4CD0CA17C5E5}"/>
              </a:ext>
            </a:extLst>
          </p:cNvPr>
          <p:cNvSpPr txBox="1"/>
          <p:nvPr/>
        </p:nvSpPr>
        <p:spPr>
          <a:xfrm>
            <a:off x="2050024" y="2069068"/>
            <a:ext cx="1160207" cy="369332"/>
          </a:xfrm>
          <a:prstGeom prst="rect">
            <a:avLst/>
          </a:prstGeom>
          <a:noFill/>
        </p:spPr>
        <p:txBody>
          <a:bodyPr wrap="square" rtlCol="0">
            <a:spAutoFit/>
          </a:bodyPr>
          <a:lstStyle/>
          <a:p>
            <a:r>
              <a:rPr lang="en-US" dirty="0"/>
              <a:t>Liberal</a:t>
            </a:r>
          </a:p>
        </p:txBody>
      </p:sp>
      <p:sp>
        <p:nvSpPr>
          <p:cNvPr id="10" name="TextBox 9">
            <a:extLst>
              <a:ext uri="{FF2B5EF4-FFF2-40B4-BE49-F238E27FC236}">
                <a16:creationId xmlns:a16="http://schemas.microsoft.com/office/drawing/2014/main" id="{FC4BB1B3-5A1A-421A-9890-8AA10201B5FE}"/>
              </a:ext>
            </a:extLst>
          </p:cNvPr>
          <p:cNvSpPr txBox="1"/>
          <p:nvPr/>
        </p:nvSpPr>
        <p:spPr>
          <a:xfrm>
            <a:off x="1966452" y="3340510"/>
            <a:ext cx="1295816" cy="338554"/>
          </a:xfrm>
          <a:prstGeom prst="rect">
            <a:avLst/>
          </a:prstGeom>
          <a:noFill/>
        </p:spPr>
        <p:txBody>
          <a:bodyPr wrap="square" rtlCol="0">
            <a:spAutoFit/>
          </a:bodyPr>
          <a:lstStyle/>
          <a:p>
            <a:r>
              <a:rPr lang="en-US" sz="1600" dirty="0"/>
              <a:t>Conservative</a:t>
            </a:r>
          </a:p>
        </p:txBody>
      </p:sp>
      <p:sp>
        <p:nvSpPr>
          <p:cNvPr id="11" name="TextBox 10">
            <a:extLst>
              <a:ext uri="{FF2B5EF4-FFF2-40B4-BE49-F238E27FC236}">
                <a16:creationId xmlns:a16="http://schemas.microsoft.com/office/drawing/2014/main" id="{7A590E65-A878-4533-8D95-136EA6760046}"/>
              </a:ext>
            </a:extLst>
          </p:cNvPr>
          <p:cNvSpPr txBox="1"/>
          <p:nvPr/>
        </p:nvSpPr>
        <p:spPr>
          <a:xfrm>
            <a:off x="7521677" y="2150805"/>
            <a:ext cx="599768" cy="369332"/>
          </a:xfrm>
          <a:prstGeom prst="rect">
            <a:avLst/>
          </a:prstGeom>
          <a:noFill/>
        </p:spPr>
        <p:txBody>
          <a:bodyPr wrap="square" rtlCol="0">
            <a:spAutoFit/>
          </a:bodyPr>
          <a:lstStyle/>
          <a:p>
            <a:r>
              <a:rPr lang="en-US" dirty="0"/>
              <a:t>50</a:t>
            </a:r>
          </a:p>
        </p:txBody>
      </p:sp>
      <p:sp>
        <p:nvSpPr>
          <p:cNvPr id="12" name="TextBox 11">
            <a:extLst>
              <a:ext uri="{FF2B5EF4-FFF2-40B4-BE49-F238E27FC236}">
                <a16:creationId xmlns:a16="http://schemas.microsoft.com/office/drawing/2014/main" id="{4DC4EE65-5B47-40F0-8446-D0872B727E5B}"/>
              </a:ext>
            </a:extLst>
          </p:cNvPr>
          <p:cNvSpPr txBox="1"/>
          <p:nvPr/>
        </p:nvSpPr>
        <p:spPr>
          <a:xfrm>
            <a:off x="7548298" y="3256624"/>
            <a:ext cx="418704" cy="369332"/>
          </a:xfrm>
          <a:prstGeom prst="rect">
            <a:avLst/>
          </a:prstGeom>
          <a:noFill/>
        </p:spPr>
        <p:txBody>
          <a:bodyPr wrap="none" rtlCol="0">
            <a:spAutoFit/>
          </a:bodyPr>
          <a:lstStyle/>
          <a:p>
            <a:r>
              <a:rPr lang="en-US" dirty="0"/>
              <a:t>50</a:t>
            </a:r>
          </a:p>
        </p:txBody>
      </p:sp>
      <p:sp>
        <p:nvSpPr>
          <p:cNvPr id="13" name="TextBox 12">
            <a:extLst>
              <a:ext uri="{FF2B5EF4-FFF2-40B4-BE49-F238E27FC236}">
                <a16:creationId xmlns:a16="http://schemas.microsoft.com/office/drawing/2014/main" id="{18B27E7A-BE36-4B71-A487-5176E184F644}"/>
              </a:ext>
            </a:extLst>
          </p:cNvPr>
          <p:cNvSpPr txBox="1"/>
          <p:nvPr/>
        </p:nvSpPr>
        <p:spPr>
          <a:xfrm>
            <a:off x="5869860" y="1038531"/>
            <a:ext cx="926407" cy="369332"/>
          </a:xfrm>
          <a:prstGeom prst="rect">
            <a:avLst/>
          </a:prstGeom>
          <a:noFill/>
        </p:spPr>
        <p:txBody>
          <a:bodyPr wrap="none" rtlCol="0">
            <a:spAutoFit/>
          </a:bodyPr>
          <a:lstStyle/>
          <a:p>
            <a:r>
              <a:rPr lang="en-US" b="0" dirty="0">
                <a:solidFill>
                  <a:schemeClr val="tx1"/>
                </a:solidFill>
              </a:rPr>
              <a:t>Migrant</a:t>
            </a:r>
            <a:endParaRPr lang="en-US" dirty="0"/>
          </a:p>
        </p:txBody>
      </p:sp>
      <p:sp>
        <p:nvSpPr>
          <p:cNvPr id="16" name="TextBox 15">
            <a:extLst>
              <a:ext uri="{FF2B5EF4-FFF2-40B4-BE49-F238E27FC236}">
                <a16:creationId xmlns:a16="http://schemas.microsoft.com/office/drawing/2014/main" id="{9ABA37B4-C13B-414F-B921-0635810EFF7C}"/>
              </a:ext>
            </a:extLst>
          </p:cNvPr>
          <p:cNvSpPr txBox="1"/>
          <p:nvPr/>
        </p:nvSpPr>
        <p:spPr>
          <a:xfrm>
            <a:off x="3991897" y="1046512"/>
            <a:ext cx="914401" cy="369332"/>
          </a:xfrm>
          <a:prstGeom prst="rect">
            <a:avLst/>
          </a:prstGeom>
          <a:noFill/>
        </p:spPr>
        <p:txBody>
          <a:bodyPr wrap="square">
            <a:spAutoFit/>
          </a:bodyPr>
          <a:lstStyle/>
          <a:p>
            <a:r>
              <a:rPr lang="en-US" b="0" dirty="0">
                <a:solidFill>
                  <a:schemeClr val="tx1"/>
                </a:solidFill>
              </a:rPr>
              <a:t>Native</a:t>
            </a:r>
            <a:endParaRPr lang="en-US" dirty="0"/>
          </a:p>
        </p:txBody>
      </p:sp>
      <p:sp>
        <p:nvSpPr>
          <p:cNvPr id="18" name="TextBox 17">
            <a:extLst>
              <a:ext uri="{FF2B5EF4-FFF2-40B4-BE49-F238E27FC236}">
                <a16:creationId xmlns:a16="http://schemas.microsoft.com/office/drawing/2014/main" id="{DFE3D46D-F78F-4141-8BA3-3FBF2C888BD4}"/>
              </a:ext>
            </a:extLst>
          </p:cNvPr>
          <p:cNvSpPr txBox="1"/>
          <p:nvPr/>
        </p:nvSpPr>
        <p:spPr>
          <a:xfrm>
            <a:off x="-412955" y="2516850"/>
            <a:ext cx="2551472" cy="646331"/>
          </a:xfrm>
          <a:prstGeom prst="rect">
            <a:avLst/>
          </a:prstGeom>
          <a:noFill/>
        </p:spPr>
        <p:txBody>
          <a:bodyPr wrap="square" rtlCol="0">
            <a:spAutoFit/>
          </a:bodyPr>
          <a:lstStyle/>
          <a:p>
            <a:pPr algn="ctr"/>
            <a:r>
              <a:rPr lang="en-US" dirty="0"/>
              <a:t>Value distribution (population level)</a:t>
            </a:r>
          </a:p>
        </p:txBody>
      </p:sp>
      <p:sp>
        <p:nvSpPr>
          <p:cNvPr id="19" name="TextBox 18">
            <a:extLst>
              <a:ext uri="{FF2B5EF4-FFF2-40B4-BE49-F238E27FC236}">
                <a16:creationId xmlns:a16="http://schemas.microsoft.com/office/drawing/2014/main" id="{A15FA66C-2191-4DD8-B925-595511D7B6B4}"/>
              </a:ext>
            </a:extLst>
          </p:cNvPr>
          <p:cNvSpPr txBox="1"/>
          <p:nvPr/>
        </p:nvSpPr>
        <p:spPr>
          <a:xfrm>
            <a:off x="4065639" y="231196"/>
            <a:ext cx="2551472" cy="646331"/>
          </a:xfrm>
          <a:prstGeom prst="rect">
            <a:avLst/>
          </a:prstGeom>
          <a:noFill/>
        </p:spPr>
        <p:txBody>
          <a:bodyPr wrap="square" rtlCol="0">
            <a:spAutoFit/>
          </a:bodyPr>
          <a:lstStyle/>
          <a:p>
            <a:pPr algn="ctr"/>
            <a:r>
              <a:rPr lang="en-US" dirty="0"/>
              <a:t>Ethnic distribution (population level)</a:t>
            </a:r>
          </a:p>
        </p:txBody>
      </p:sp>
      <p:cxnSp>
        <p:nvCxnSpPr>
          <p:cNvPr id="21" name="Straight Connector 20">
            <a:extLst>
              <a:ext uri="{FF2B5EF4-FFF2-40B4-BE49-F238E27FC236}">
                <a16:creationId xmlns:a16="http://schemas.microsoft.com/office/drawing/2014/main" id="{42A4C428-AA4B-4C79-9A09-8F8C5446B145}"/>
              </a:ext>
            </a:extLst>
          </p:cNvPr>
          <p:cNvCxnSpPr>
            <a:cxnSpLocks/>
          </p:cNvCxnSpPr>
          <p:nvPr/>
        </p:nvCxnSpPr>
        <p:spPr>
          <a:xfrm>
            <a:off x="3421626" y="195137"/>
            <a:ext cx="0" cy="492746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B279B9-09EC-4FE5-A68B-872A646DEB53}"/>
              </a:ext>
            </a:extLst>
          </p:cNvPr>
          <p:cNvCxnSpPr>
            <a:cxnSpLocks/>
          </p:cNvCxnSpPr>
          <p:nvPr/>
        </p:nvCxnSpPr>
        <p:spPr>
          <a:xfrm>
            <a:off x="7388942" y="195136"/>
            <a:ext cx="0" cy="492747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74C081F-01B9-412D-86E3-2AE2BB8508D4}"/>
              </a:ext>
            </a:extLst>
          </p:cNvPr>
          <p:cNvCxnSpPr>
            <a:cxnSpLocks/>
          </p:cNvCxnSpPr>
          <p:nvPr/>
        </p:nvCxnSpPr>
        <p:spPr>
          <a:xfrm>
            <a:off x="167148" y="1665058"/>
            <a:ext cx="814602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461502B-3DCB-4C4F-A4AC-761D64B6E71F}"/>
              </a:ext>
            </a:extLst>
          </p:cNvPr>
          <p:cNvCxnSpPr>
            <a:cxnSpLocks/>
          </p:cNvCxnSpPr>
          <p:nvPr/>
        </p:nvCxnSpPr>
        <p:spPr>
          <a:xfrm>
            <a:off x="135193" y="4213124"/>
            <a:ext cx="814602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1FC60356-7110-46F7-9EF3-AB80FB3357EC}"/>
              </a:ext>
            </a:extLst>
          </p:cNvPr>
          <p:cNvSpPr/>
          <p:nvPr/>
        </p:nvSpPr>
        <p:spPr>
          <a:xfrm>
            <a:off x="4596169" y="5058623"/>
            <a:ext cx="304798" cy="29127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FC87D68-4CEB-4FE3-9CDA-AB25F03F092B}"/>
              </a:ext>
            </a:extLst>
          </p:cNvPr>
          <p:cNvSpPr/>
          <p:nvPr/>
        </p:nvSpPr>
        <p:spPr>
          <a:xfrm>
            <a:off x="4596169" y="5369796"/>
            <a:ext cx="304798" cy="29127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0644C02-B136-43EB-AF28-C572F5DA95E2}"/>
              </a:ext>
            </a:extLst>
          </p:cNvPr>
          <p:cNvSpPr/>
          <p:nvPr/>
        </p:nvSpPr>
        <p:spPr>
          <a:xfrm>
            <a:off x="4596169" y="5676353"/>
            <a:ext cx="304798" cy="291279"/>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73538BB-8F20-4E53-B116-03D670A5A741}"/>
              </a:ext>
            </a:extLst>
          </p:cNvPr>
          <p:cNvSpPr/>
          <p:nvPr/>
        </p:nvSpPr>
        <p:spPr>
          <a:xfrm>
            <a:off x="4596169" y="5968902"/>
            <a:ext cx="304798" cy="291279"/>
          </a:xfrm>
          <a:prstGeom prst="rect">
            <a:avLst/>
          </a:prstGeom>
          <a:solidFill>
            <a:srgbClr val="FF66FF"/>
          </a:solid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C34632-4C04-4A52-BECB-C993F59B9DEA}"/>
              </a:ext>
            </a:extLst>
          </p:cNvPr>
          <p:cNvSpPr txBox="1"/>
          <p:nvPr/>
        </p:nvSpPr>
        <p:spPr>
          <a:xfrm>
            <a:off x="4906298" y="5050373"/>
            <a:ext cx="1578910" cy="307777"/>
          </a:xfrm>
          <a:prstGeom prst="rect">
            <a:avLst/>
          </a:prstGeom>
          <a:noFill/>
          <a:ln>
            <a:solidFill>
              <a:schemeClr val="tx1"/>
            </a:solidFill>
            <a:prstDash val="dash"/>
          </a:ln>
        </p:spPr>
        <p:txBody>
          <a:bodyPr wrap="square" rtlCol="0">
            <a:spAutoFit/>
          </a:bodyPr>
          <a:lstStyle/>
          <a:p>
            <a:r>
              <a:rPr lang="en-US" sz="1400" dirty="0"/>
              <a:t>50 % ethnic native</a:t>
            </a:r>
          </a:p>
        </p:txBody>
      </p:sp>
      <p:sp>
        <p:nvSpPr>
          <p:cNvPr id="40" name="TextBox 39">
            <a:extLst>
              <a:ext uri="{FF2B5EF4-FFF2-40B4-BE49-F238E27FC236}">
                <a16:creationId xmlns:a16="http://schemas.microsoft.com/office/drawing/2014/main" id="{5A918453-46BC-49EE-843E-7D415508D14B}"/>
              </a:ext>
            </a:extLst>
          </p:cNvPr>
          <p:cNvSpPr txBox="1"/>
          <p:nvPr/>
        </p:nvSpPr>
        <p:spPr>
          <a:xfrm>
            <a:off x="4902590" y="5354569"/>
            <a:ext cx="1578910" cy="307777"/>
          </a:xfrm>
          <a:prstGeom prst="rect">
            <a:avLst/>
          </a:prstGeom>
          <a:noFill/>
          <a:ln>
            <a:solidFill>
              <a:schemeClr val="tx1"/>
            </a:solidFill>
            <a:prstDash val="dash"/>
          </a:ln>
        </p:spPr>
        <p:txBody>
          <a:bodyPr wrap="square" rtlCol="0">
            <a:spAutoFit/>
          </a:bodyPr>
          <a:lstStyle/>
          <a:p>
            <a:r>
              <a:rPr lang="en-US" sz="1400" dirty="0"/>
              <a:t>60 % ethnic native</a:t>
            </a:r>
          </a:p>
        </p:txBody>
      </p:sp>
      <p:sp>
        <p:nvSpPr>
          <p:cNvPr id="41" name="TextBox 40">
            <a:extLst>
              <a:ext uri="{FF2B5EF4-FFF2-40B4-BE49-F238E27FC236}">
                <a16:creationId xmlns:a16="http://schemas.microsoft.com/office/drawing/2014/main" id="{5C0B5803-050B-4DC3-9C56-87B778752C24}"/>
              </a:ext>
            </a:extLst>
          </p:cNvPr>
          <p:cNvSpPr txBox="1"/>
          <p:nvPr/>
        </p:nvSpPr>
        <p:spPr>
          <a:xfrm>
            <a:off x="4891264" y="5654097"/>
            <a:ext cx="1578910" cy="307777"/>
          </a:xfrm>
          <a:prstGeom prst="rect">
            <a:avLst/>
          </a:prstGeom>
          <a:noFill/>
          <a:ln>
            <a:solidFill>
              <a:schemeClr val="tx1"/>
            </a:solidFill>
            <a:prstDash val="dash"/>
          </a:ln>
        </p:spPr>
        <p:txBody>
          <a:bodyPr wrap="square" rtlCol="0">
            <a:spAutoFit/>
          </a:bodyPr>
          <a:lstStyle/>
          <a:p>
            <a:r>
              <a:rPr lang="en-US" sz="1400" dirty="0"/>
              <a:t>70 % ethnic native</a:t>
            </a:r>
          </a:p>
        </p:txBody>
      </p:sp>
      <p:sp>
        <p:nvSpPr>
          <p:cNvPr id="42" name="TextBox 41">
            <a:extLst>
              <a:ext uri="{FF2B5EF4-FFF2-40B4-BE49-F238E27FC236}">
                <a16:creationId xmlns:a16="http://schemas.microsoft.com/office/drawing/2014/main" id="{DBFB8DED-5269-49D7-A79C-70354021DAE0}"/>
              </a:ext>
            </a:extLst>
          </p:cNvPr>
          <p:cNvSpPr txBox="1"/>
          <p:nvPr/>
        </p:nvSpPr>
        <p:spPr>
          <a:xfrm>
            <a:off x="4900967" y="5960654"/>
            <a:ext cx="1578910" cy="307777"/>
          </a:xfrm>
          <a:prstGeom prst="rect">
            <a:avLst/>
          </a:prstGeom>
          <a:noFill/>
          <a:ln>
            <a:solidFill>
              <a:schemeClr val="tx1"/>
            </a:solidFill>
            <a:prstDash val="dash"/>
          </a:ln>
        </p:spPr>
        <p:txBody>
          <a:bodyPr wrap="square" rtlCol="0">
            <a:spAutoFit/>
          </a:bodyPr>
          <a:lstStyle/>
          <a:p>
            <a:r>
              <a:rPr lang="en-US" sz="1400" dirty="0"/>
              <a:t>80 % ethnic native</a:t>
            </a:r>
          </a:p>
        </p:txBody>
      </p:sp>
      <p:sp>
        <p:nvSpPr>
          <p:cNvPr id="3" name="TextBox 2">
            <a:extLst>
              <a:ext uri="{FF2B5EF4-FFF2-40B4-BE49-F238E27FC236}">
                <a16:creationId xmlns:a16="http://schemas.microsoft.com/office/drawing/2014/main" id="{08853FB0-9DEE-4C4F-90B0-4009E5E7ACE2}"/>
              </a:ext>
            </a:extLst>
          </p:cNvPr>
          <p:cNvSpPr txBox="1"/>
          <p:nvPr/>
        </p:nvSpPr>
        <p:spPr>
          <a:xfrm>
            <a:off x="8313175" y="195136"/>
            <a:ext cx="3711675" cy="369332"/>
          </a:xfrm>
          <a:prstGeom prst="rect">
            <a:avLst/>
          </a:prstGeom>
          <a:noFill/>
        </p:spPr>
        <p:txBody>
          <a:bodyPr wrap="square" rtlCol="0">
            <a:spAutoFit/>
          </a:bodyPr>
          <a:lstStyle/>
          <a:p>
            <a:r>
              <a:rPr lang="en-US" dirty="0"/>
              <a:t>classical majority/minority</a:t>
            </a:r>
          </a:p>
        </p:txBody>
      </p:sp>
    </p:spTree>
    <p:extLst>
      <p:ext uri="{BB962C8B-B14F-4D97-AF65-F5344CB8AC3E}">
        <p14:creationId xmlns:p14="http://schemas.microsoft.com/office/powerpoint/2010/main" val="3901816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1095</Words>
  <Application>Microsoft Office PowerPoint</Application>
  <PresentationFormat>Widescreen</PresentationFormat>
  <Paragraphs>233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Rocco Paolillo</dc:creator>
  <cp:lastModifiedBy>ROCCO PAOLILLO</cp:lastModifiedBy>
  <cp:revision>8</cp:revision>
  <dcterms:created xsi:type="dcterms:W3CDTF">2022-03-21T11:40:18Z</dcterms:created>
  <dcterms:modified xsi:type="dcterms:W3CDTF">2024-08-22T20:01:38Z</dcterms:modified>
</cp:coreProperties>
</file>